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60" r:id="rId5"/>
    <p:sldId id="257" r:id="rId6"/>
    <p:sldId id="682" r:id="rId7"/>
    <p:sldId id="676" r:id="rId8"/>
    <p:sldId id="677" r:id="rId9"/>
    <p:sldId id="678" r:id="rId10"/>
    <p:sldId id="679" r:id="rId11"/>
    <p:sldId id="680" r:id="rId12"/>
    <p:sldId id="681" r:id="rId13"/>
    <p:sldId id="259" r:id="rId14"/>
    <p:sldId id="296" r:id="rId15"/>
    <p:sldId id="511" r:id="rId16"/>
    <p:sldId id="569" r:id="rId17"/>
    <p:sldId id="515" r:id="rId18"/>
    <p:sldId id="462" r:id="rId19"/>
    <p:sldId id="624" r:id="rId20"/>
    <p:sldId id="507" r:id="rId21"/>
    <p:sldId id="258" r:id="rId22"/>
    <p:sldId id="463" r:id="rId23"/>
    <p:sldId id="466" r:id="rId24"/>
    <p:sldId id="464" r:id="rId25"/>
    <p:sldId id="514" r:id="rId26"/>
    <p:sldId id="512" r:id="rId27"/>
    <p:sldId id="683" r:id="rId28"/>
    <p:sldId id="506" r:id="rId29"/>
    <p:sldId id="513" r:id="rId30"/>
    <p:sldId id="510" r:id="rId31"/>
    <p:sldId id="879" r:id="rId32"/>
    <p:sldId id="509" r:id="rId33"/>
    <p:sldId id="523" r:id="rId34"/>
    <p:sldId id="518" r:id="rId35"/>
    <p:sldId id="774" r:id="rId36"/>
    <p:sldId id="268" r:id="rId37"/>
    <p:sldId id="742" r:id="rId38"/>
    <p:sldId id="743" r:id="rId39"/>
    <p:sldId id="270" r:id="rId40"/>
    <p:sldId id="333" r:id="rId41"/>
    <p:sldId id="777" r:id="rId42"/>
    <p:sldId id="812" r:id="rId43"/>
    <p:sldId id="813" r:id="rId44"/>
    <p:sldId id="271" r:id="rId45"/>
    <p:sldId id="775" r:id="rId46"/>
    <p:sldId id="811" r:id="rId47"/>
    <p:sldId id="776" r:id="rId48"/>
    <p:sldId id="280" r:id="rId49"/>
    <p:sldId id="281" r:id="rId50"/>
    <p:sldId id="847" r:id="rId51"/>
    <p:sldId id="848" r:id="rId52"/>
    <p:sldId id="849" r:id="rId53"/>
    <p:sldId id="850" r:id="rId54"/>
    <p:sldId id="851" r:id="rId55"/>
  </p:sldIdLst>
  <p:sldSz cx="9144000" cy="5143500"/>
  <p:notesSz cx="6858000" cy="9144000"/>
  <p:embeddedFontLst>
    <p:embeddedFont>
      <p:font typeface="Poppins Medium" panose="00000500000000000000"/>
      <p:regular r:id="rId60"/>
    </p:embeddedFont>
    <p:embeddedFont>
      <p:font typeface="Poppins Black" panose="00000800000000000000"/>
      <p:bold r:id="rId61"/>
    </p:embeddedFont>
    <p:embeddedFont>
      <p:font typeface="IBM Plex Mono" panose="020B0509050203000203"/>
      <p:regular r:id="rId62"/>
      <p:bold r:id="rId63"/>
      <p:italic r:id="rId64"/>
      <p:boldItalic r:id="rId65"/>
    </p:embeddedFont>
    <p:embeddedFont>
      <p:font typeface="IBM Plex Sans" panose="020B0603050203000203"/>
      <p:regular r:id="rId66"/>
      <p:bold r:id="rId67"/>
      <p:italic r:id="rId68"/>
      <p:boldItalic r:id="rId69"/>
    </p:embeddedFont>
    <p:embeddedFont>
      <p:font typeface="微软雅黑 Light" panose="020B0502040204020203" charset="-122"/>
      <p:regular r:id="rId70"/>
    </p:embeddedFont>
    <p:embeddedFont>
      <p:font typeface="微软雅黑" panose="020B0503020204020204" charset="-122"/>
      <p:regular r:id="rId71"/>
    </p:embeddedFont>
    <p:embeddedFont>
      <p:font typeface="幼圆" panose="02010509060101010101" charset="-122"/>
      <p:regular r:id="rId72"/>
    </p:embeddedFont>
    <p:embeddedFont>
      <p:font typeface="华文仿宋" panose="02010600040101010101" charset="-122"/>
      <p:regular r:id="rId73"/>
    </p:embeddedFont>
    <p:embeddedFont>
      <p:font typeface="华文细黑" panose="02010600040101010101" charset="-122"/>
      <p:regular r:id="rId74"/>
    </p:embeddedFont>
  </p:embeddedFontLst>
  <p:custDataLst>
    <p:tags r:id="rId7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586" userDrawn="1">
          <p15:clr>
            <a:srgbClr val="747775"/>
          </p15:clr>
        </p15:guide>
        <p15:guide id="2" pos="2879" userDrawn="1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哔哩吧啦小魔仙" initials="哔" lastIdx="2" clrIdx="0"/>
  <p:cmAuthor id="250572213" name="寒星" initials="寒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EC"/>
    <a:srgbClr val="FF681A"/>
    <a:srgbClr val="FCE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1586"/>
        <p:guide pos="2879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5" Type="http://schemas.openxmlformats.org/officeDocument/2006/relationships/tags" Target="tags/tag1.xml"/><Relationship Id="rId74" Type="http://schemas.openxmlformats.org/officeDocument/2006/relationships/font" Target="fonts/font15.fntdata"/><Relationship Id="rId73" Type="http://schemas.openxmlformats.org/officeDocument/2006/relationships/font" Target="fonts/font14.fntdata"/><Relationship Id="rId72" Type="http://schemas.openxmlformats.org/officeDocument/2006/relationships/font" Target="fonts/font13.fntdata"/><Relationship Id="rId71" Type="http://schemas.openxmlformats.org/officeDocument/2006/relationships/font" Target="fonts/font12.fntdata"/><Relationship Id="rId70" Type="http://schemas.openxmlformats.org/officeDocument/2006/relationships/font" Target="fonts/font11.fntdata"/><Relationship Id="rId7" Type="http://schemas.openxmlformats.org/officeDocument/2006/relationships/slide" Target="slides/slide4.xml"/><Relationship Id="rId69" Type="http://schemas.openxmlformats.org/officeDocument/2006/relationships/font" Target="fonts/font10.fntdata"/><Relationship Id="rId68" Type="http://schemas.openxmlformats.org/officeDocument/2006/relationships/font" Target="fonts/font9.fntdata"/><Relationship Id="rId67" Type="http://schemas.openxmlformats.org/officeDocument/2006/relationships/font" Target="fonts/font8.fntdata"/><Relationship Id="rId66" Type="http://schemas.openxmlformats.org/officeDocument/2006/relationships/font" Target="fonts/font7.fntdata"/><Relationship Id="rId65" Type="http://schemas.openxmlformats.org/officeDocument/2006/relationships/font" Target="fonts/font6.fntdata"/><Relationship Id="rId64" Type="http://schemas.openxmlformats.org/officeDocument/2006/relationships/font" Target="fonts/font5.fntdata"/><Relationship Id="rId63" Type="http://schemas.openxmlformats.org/officeDocument/2006/relationships/font" Target="fonts/font4.fntdata"/><Relationship Id="rId62" Type="http://schemas.openxmlformats.org/officeDocument/2006/relationships/font" Target="fonts/font3.fntdata"/><Relationship Id="rId61" Type="http://schemas.openxmlformats.org/officeDocument/2006/relationships/font" Target="fonts/font2.fntdata"/><Relationship Id="rId60" Type="http://schemas.openxmlformats.org/officeDocument/2006/relationships/font" Target="fonts/font1.fntdata"/><Relationship Id="rId6" Type="http://schemas.openxmlformats.org/officeDocument/2006/relationships/slide" Target="slides/slide3.xml"/><Relationship Id="rId59" Type="http://schemas.openxmlformats.org/officeDocument/2006/relationships/commentAuthors" Target="commentAuthors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15T22:41:40.870" idx="1">
    <p:pos x="10" y="10"/>
    <p:text>dfdafd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15T22:41:40.870" idx="1">
    <p:pos x="10" y="10"/>
    <p:text>dfdafd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a1592bfca3_0_126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2a1592bfca3_0_126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Resting slide</a:t>
            </a:r>
            <a:endParaRPr sz="18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a3c923e52d_0_42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2a3c923e52d_0_42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457ca5c232_0_25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2457ca5c232_0_25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以生活中的验资看房的弊端举例，</a:t>
            </a:r>
            <a:r>
              <a:rPr lang="en-US" altLang="zh-CN" sz="1800"/>
              <a:t>zk</a:t>
            </a:r>
            <a:r>
              <a:rPr lang="zh-CN" altLang="en-US" sz="1800"/>
              <a:t>能解决</a:t>
            </a:r>
            <a:r>
              <a:rPr lang="zh-CN" sz="1800"/>
              <a:t>隐私。</a:t>
            </a:r>
            <a:br>
              <a:rPr lang="zh-CN" sz="1800"/>
            </a:br>
            <a:r>
              <a:rPr lang="zh-CN" sz="1800"/>
              <a:t>房销售验资必须高效才可以多拉客户看房。</a:t>
            </a:r>
            <a:br>
              <a:rPr lang="zh-CN" sz="1800"/>
            </a:br>
            <a:r>
              <a:rPr lang="zh-CN" sz="1800"/>
              <a:t>应用在</a:t>
            </a:r>
            <a:r>
              <a:rPr lang="en-US" altLang="zh-CN" sz="1800"/>
              <a:t>IT</a:t>
            </a:r>
            <a:r>
              <a:rPr lang="zh-CN" altLang="en-US" sz="1800"/>
              <a:t>信息系统中的话，</a:t>
            </a:r>
            <a:r>
              <a:rPr lang="en-US" altLang="zh-CN" sz="1800"/>
              <a:t>zkp</a:t>
            </a:r>
            <a:r>
              <a:rPr lang="zh-CN" altLang="en-US" sz="1800"/>
              <a:t>的大致印象轮廓：一个函数</a:t>
            </a:r>
            <a:r>
              <a:rPr lang="en-US" altLang="zh-CN" sz="1800"/>
              <a:t>/</a:t>
            </a:r>
            <a:r>
              <a:rPr lang="zh-CN" altLang="en-US" sz="1800"/>
              <a:t>软件，传入入参、执行计算后得到一个证明</a:t>
            </a:r>
            <a:r>
              <a:rPr lang="en-US" altLang="zh-CN" sz="1800"/>
              <a:t>proof, </a:t>
            </a:r>
            <a:r>
              <a:rPr lang="zh-CN" altLang="en-US" sz="1800"/>
              <a:t>这个</a:t>
            </a:r>
            <a:r>
              <a:rPr lang="en-US" altLang="zh-CN" sz="1800"/>
              <a:t>proof</a:t>
            </a:r>
            <a:r>
              <a:rPr lang="zh-CN" altLang="en-US" sz="1800"/>
              <a:t>可以发送给</a:t>
            </a:r>
            <a:r>
              <a:rPr lang="en-US" altLang="zh-CN" sz="1800"/>
              <a:t>verifier</a:t>
            </a:r>
            <a:r>
              <a:rPr lang="zh-CN" altLang="en-US" sz="1800"/>
              <a:t>去高效验证</a:t>
            </a:r>
            <a:r>
              <a:rPr lang="en-US" altLang="zh-CN" sz="1800"/>
              <a:t>. 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提及：</a:t>
            </a:r>
            <a:r>
              <a:rPr lang="en-US" altLang="zh-CN" sz="1800"/>
              <a:t>80</a:t>
            </a:r>
            <a:r>
              <a:rPr lang="zh-CN" altLang="en-US" sz="1800"/>
              <a:t>年代启蒙，停滞近</a:t>
            </a:r>
            <a:r>
              <a:rPr lang="en-US" altLang="zh-CN" sz="1800"/>
              <a:t>30</a:t>
            </a:r>
            <a:r>
              <a:rPr lang="zh-CN" altLang="en-US" sz="1800"/>
              <a:t>年，</a:t>
            </a:r>
            <a:r>
              <a:rPr lang="zh-CN" sz="1800"/>
              <a:t>近几年才迎来突破</a:t>
            </a:r>
            <a:r>
              <a:rPr lang="zh-CN" sz="1800"/>
              <a:t>和蓬勃发展，有区块链的一份</a:t>
            </a:r>
            <a:r>
              <a:rPr lang="zh-CN" sz="1800"/>
              <a:t>功劳！</a:t>
            </a:r>
            <a:endParaRPr lang="zh-CN" sz="18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altLang="en-US" sz="1800"/>
              <a:t>证明的复杂性，和验证的高效性和可靠性，体现了计算压缩的</a:t>
            </a:r>
            <a:r>
              <a:rPr lang="zh-CN" altLang="en-US" sz="1800"/>
              <a:t>思想。</a:t>
            </a:r>
            <a:endParaRPr lang="zh-CN" altLang="en-US" sz="18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重复次数多了，</a:t>
            </a:r>
            <a:r>
              <a:rPr lang="en-US" altLang="zh-CN" sz="1800"/>
              <a:t>p</a:t>
            </a:r>
            <a:r>
              <a:rPr lang="zh-CN" altLang="en-US" sz="1800"/>
              <a:t>碰</a:t>
            </a:r>
            <a:r>
              <a:rPr lang="zh-CN" sz="1800"/>
              <a:t>运气概率就逐渐极度低，</a:t>
            </a:r>
            <a:r>
              <a:rPr lang="en-US" altLang="zh-CN" sz="1800"/>
              <a:t>v</a:t>
            </a:r>
            <a:r>
              <a:rPr lang="zh-CN" altLang="en-US" sz="1800"/>
              <a:t>就可以几乎</a:t>
            </a:r>
            <a:r>
              <a:rPr lang="en-US" altLang="zh-CN" sz="1800"/>
              <a:t>100%</a:t>
            </a:r>
            <a:r>
              <a:rPr lang="zh-CN" altLang="en-US" sz="1800"/>
              <a:t>相信</a:t>
            </a:r>
            <a:r>
              <a:rPr lang="en-US" altLang="zh-CN" sz="1800"/>
              <a:t>p. </a:t>
            </a:r>
            <a:br>
              <a:rPr lang="en-US" altLang="zh-CN" sz="1800"/>
            </a:br>
            <a:r>
              <a:rPr lang="zh-CN" altLang="en-US" sz="1800"/>
              <a:t>点题</a:t>
            </a:r>
            <a:r>
              <a:rPr lang="en-US" altLang="zh-CN" sz="1800"/>
              <a:t>: v</a:t>
            </a:r>
            <a:r>
              <a:rPr lang="zh-CN" altLang="en-US" sz="1800"/>
              <a:t>从始至终无法得知咒语</a:t>
            </a:r>
            <a:r>
              <a:rPr lang="en-US" altLang="zh-CN" sz="1800"/>
              <a:t>, </a:t>
            </a:r>
            <a:r>
              <a:rPr lang="zh-CN" altLang="en-US" sz="1800"/>
              <a:t>故</a:t>
            </a:r>
            <a:r>
              <a:rPr lang="zh-CN" altLang="en-US" sz="1800">
                <a:sym typeface="+mn-ea"/>
              </a:rPr>
              <a:t>保护了</a:t>
            </a:r>
            <a:r>
              <a:rPr lang="en-US" altLang="zh-CN" sz="1800">
                <a:sym typeface="+mn-ea"/>
              </a:rPr>
              <a:t>p</a:t>
            </a:r>
            <a:r>
              <a:rPr lang="zh-CN" altLang="en-US" sz="1800">
                <a:sym typeface="+mn-ea"/>
              </a:rPr>
              <a:t>的</a:t>
            </a:r>
            <a:r>
              <a:rPr lang="zh-CN" altLang="en-US" sz="1800"/>
              <a:t>隐私</a:t>
            </a:r>
            <a:r>
              <a:rPr lang="zh-CN" altLang="en-US" sz="1800"/>
              <a:t>！</a:t>
            </a:r>
            <a:endParaRPr lang="zh-CN" altLang="en-US" sz="18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zh-CN" sz="18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5f0db2fe2_1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2c5f0db2fe2_1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‘</a:t>
            </a:r>
            <a:r>
              <a:rPr 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零知识简洁的非交互式知识论证</a:t>
            </a:r>
            <a:r>
              <a:rPr lang="en-US" sz="1800"/>
              <a:t>’</a:t>
            </a:r>
            <a:r>
              <a:rPr lang="zh-CN" altLang="en-US" sz="1800">
                <a:ea typeface="宋体" panose="02010600030101010101" pitchFamily="2" charset="-122"/>
              </a:rPr>
              <a:t>：在不透漏敏感信息的情况下，采用非交互式的方式、高效地论证某个论断的真实性。</a:t>
            </a:r>
            <a:br>
              <a:rPr lang="zh-CN" altLang="en-US" sz="1800">
                <a:ea typeface="宋体" panose="02010600030101010101" pitchFamily="2" charset="-122"/>
              </a:rPr>
            </a:br>
            <a:r>
              <a:rPr lang="zh-CN" altLang="en-US" sz="1800">
                <a:ea typeface="宋体" panose="02010600030101010101" pitchFamily="2" charset="-122"/>
              </a:rPr>
              <a:t>过渡语句：</a:t>
            </a:r>
            <a:r>
              <a:rPr lang="en-US" altLang="zh-CN" sz="1800">
                <a:ea typeface="宋体" panose="02010600030101010101" pitchFamily="2" charset="-122"/>
              </a:rPr>
              <a:t>Groth16</a:t>
            </a:r>
            <a:r>
              <a:rPr lang="zh-CN" altLang="en-US" sz="1800">
                <a:ea typeface="宋体" panose="02010600030101010101" pitchFamily="2" charset="-122"/>
              </a:rPr>
              <a:t>和</a:t>
            </a:r>
            <a:r>
              <a:rPr lang="en-US" altLang="zh-CN" sz="1800">
                <a:ea typeface="宋体" panose="02010600030101010101" pitchFamily="2" charset="-122"/>
              </a:rPr>
              <a:t>Plonk</a:t>
            </a:r>
            <a:r>
              <a:rPr lang="zh-CN" altLang="en-US" sz="1800">
                <a:ea typeface="宋体" panose="02010600030101010101" pitchFamily="2" charset="-122"/>
              </a:rPr>
              <a:t>的出生先后，后者肯定比前者有改进点</a:t>
            </a:r>
            <a:r>
              <a:rPr lang="zh-CN" altLang="en-US" sz="1800">
                <a:ea typeface="宋体" panose="02010600030101010101" pitchFamily="2" charset="-122"/>
              </a:rPr>
              <a:t>的。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应用开发者通常只需要关注前端</a:t>
            </a:r>
            <a:r>
              <a:rPr lang="zh-CN" sz="1800"/>
              <a:t>系统</a:t>
            </a:r>
            <a:endParaRPr lang="zh-CN" sz="18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Trusted Setup Ceremony: 是一种在加密项目初始化之前进行的</a:t>
            </a:r>
            <a:r>
              <a:rPr lang="zh-CN" altLang="en-US" sz="1800">
                <a:sym typeface="+mn-ea"/>
              </a:rPr>
              <a:t>基于</a:t>
            </a:r>
            <a:r>
              <a:rPr lang="en-US" altLang="zh-CN" sz="1800">
                <a:sym typeface="+mn-ea"/>
              </a:rPr>
              <a:t>MPC</a:t>
            </a:r>
            <a:r>
              <a:rPr lang="zh-CN" altLang="en-US" sz="1800">
                <a:sym typeface="+mn-ea"/>
              </a:rPr>
              <a:t>进行</a:t>
            </a:r>
            <a:r>
              <a:rPr lang="zh-CN" altLang="en-US" sz="1800">
                <a:ea typeface="宋体" panose="02010600030101010101" pitchFamily="2" charset="-122"/>
                <a:sym typeface="+mn-ea"/>
              </a:rPr>
              <a:t>全球协作</a:t>
            </a:r>
            <a:r>
              <a:rPr lang="zh-CN" altLang="en-US" sz="1800">
                <a:sym typeface="+mn-ea"/>
              </a:rPr>
              <a:t>的</a:t>
            </a:r>
            <a:r>
              <a:rPr lang="en-US" sz="1800"/>
              <a:t>特殊仪式，旨在生成用于保护零知识证明系统</a:t>
            </a:r>
            <a:r>
              <a:rPr lang="zh-CN" altLang="en-US" sz="1800"/>
              <a:t>或</a:t>
            </a:r>
            <a:r>
              <a:rPr lang="en-US" sz="1800">
                <a:sym typeface="+mn-ea"/>
              </a:rPr>
              <a:t>区块链协议</a:t>
            </a:r>
            <a:r>
              <a:rPr lang="en-US" sz="1800"/>
              <a:t>的可靠密钥。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zh-CN" sz="18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>
                <a:sym typeface="+mn-ea"/>
              </a:rPr>
              <a:t>来到这里的话，零知识证明在业务系统中的轮廓大致清晰了</a:t>
            </a:r>
            <a:endParaRPr sz="18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>
                <a:sym typeface="+mn-ea"/>
              </a:rPr>
              <a:t>来到这里的话，零知识证明在业务系统中的轮廓大致清晰了</a:t>
            </a:r>
            <a:endParaRPr sz="18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457ca5c232_0_25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2457ca5c232_0_25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点题</a:t>
            </a:r>
            <a:r>
              <a:rPr lang="en-US" altLang="zh-CN" sz="1800"/>
              <a:t>: </a:t>
            </a:r>
            <a:r>
              <a:rPr lang="zh-CN" altLang="en-US" sz="1800"/>
              <a:t>正是借助</a:t>
            </a:r>
            <a:r>
              <a:rPr lang="en-US" altLang="zh-CN" sz="1800"/>
              <a:t>recursive zkp, Mina</a:t>
            </a:r>
            <a:r>
              <a:rPr lang="zh-CN" altLang="en-US" sz="1800">
                <a:sym typeface="+mn-ea"/>
              </a:rPr>
              <a:t>链才能</a:t>
            </a:r>
            <a:r>
              <a:rPr lang="zh-CN" altLang="en-US" sz="1800"/>
              <a:t>压缩到</a:t>
            </a:r>
            <a:r>
              <a:rPr lang="en-US" altLang="zh-CN" sz="1800"/>
              <a:t>22kb</a:t>
            </a:r>
            <a:r>
              <a:rPr lang="zh-CN" altLang="en-US" sz="1800">
                <a:ea typeface="宋体" panose="02010600030101010101" pitchFamily="2" charset="-122"/>
              </a:rPr>
              <a:t>。保持期待，后续</a:t>
            </a:r>
            <a:r>
              <a:rPr lang="zh-CN" altLang="en-US" sz="1800">
                <a:ea typeface="宋体" panose="02010600030101010101" pitchFamily="2" charset="-122"/>
              </a:rPr>
              <a:t>分享。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457ca5c232_0_25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2457ca5c232_0_25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sz="1800"/>
            </a:br>
            <a:r>
              <a:rPr lang="en-US" sz="1800"/>
              <a:t>2) </a:t>
            </a:r>
            <a:endParaRPr lang="en-US" sz="1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sz="1800"/>
            </a:br>
            <a:r>
              <a:rPr lang="en-US" sz="1800"/>
              <a:t>2) </a:t>
            </a:r>
            <a:endParaRPr lang="en-US" sz="18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sz="1800"/>
            </a:br>
            <a:r>
              <a:rPr lang="en-US" sz="1800"/>
              <a:t>2) </a:t>
            </a:r>
            <a:endParaRPr lang="en-US" sz="18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57ca5c232_0_28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457ca5c232_0_28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5f0db2fe2_1_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2c5f0db2fe2_1_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6c8869e07_0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276c8869e07_0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00"/>
              <a:t>zkApp 제품 트랙: 사용자와 거래를 미나 프로토콜로 끌어들이는 상업적 목적의 zkApp에 자금을 지원합니다.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000"/>
              <a:t>개발자 툴링 및 인프라 트랙: '스타트업을 위한 스타트업' 자금 지원, 미나 프로토콜과 o1js를 발전시키는 개발자 툴링, 서비스 및 인프라 지원</a:t>
            </a: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6c8869e07_0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276c8869e07_0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00"/>
              <a:t>zkApp 제품 트랙: 사용자와 거래를 미나 프로토콜로 끌어들이는 상업적 목적의 zkApp에 자금을 지원합니다.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000"/>
              <a:t>개발자 툴링 및 인프라 트랙: '스타트업을 위한 스타트업' 자금 지원, 미나 프로토콜과 o1js를 발전시키는 개발자 툴링, 서비스 및 인프라 지원</a:t>
            </a: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a3c923e52d_0_42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2a3c923e52d_0_42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0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0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/>
          <a:srcRect l="50302" t="9930" r="16979" b="3263"/>
          <a:stretch>
            <a:fillRect/>
          </a:stretch>
        </p:blipFill>
        <p:spPr>
          <a:xfrm rot="5400000">
            <a:off x="1974876" y="-1990775"/>
            <a:ext cx="5186299" cy="91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 amt="23000"/>
          </a:blip>
          <a:srcRect l="11596" t="15830" r="80778" b="80689"/>
          <a:stretch>
            <a:fillRect/>
          </a:stretch>
        </p:blipFill>
        <p:spPr>
          <a:xfrm>
            <a:off x="-7950" y="4348075"/>
            <a:ext cx="1279269" cy="32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3">
            <a:alphaModFix amt="25000"/>
          </a:blip>
          <a:srcRect l="27351" t="55532" r="57196" b="41111"/>
          <a:stretch>
            <a:fillRect/>
          </a:stretch>
        </p:blipFill>
        <p:spPr>
          <a:xfrm>
            <a:off x="5029825" y="1644087"/>
            <a:ext cx="2608213" cy="31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 amt="68000"/>
          </a:blip>
          <a:srcRect l="8556" t="55516" r="85891" b="41129"/>
          <a:stretch>
            <a:fillRect/>
          </a:stretch>
        </p:blipFill>
        <p:spPr>
          <a:xfrm>
            <a:off x="8207022" y="683000"/>
            <a:ext cx="936975" cy="31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3">
            <a:alphaModFix amt="27000"/>
          </a:blip>
          <a:srcRect l="6149" t="65389" r="85891" b="32318"/>
          <a:stretch>
            <a:fillRect/>
          </a:stretch>
        </p:blipFill>
        <p:spPr>
          <a:xfrm>
            <a:off x="4168900" y="4877957"/>
            <a:ext cx="1968981" cy="31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 amt="45000"/>
          </a:blip>
          <a:srcRect l="77741" t="69810" r="1327" b="27919"/>
          <a:stretch>
            <a:fillRect/>
          </a:stretch>
        </p:blipFill>
        <p:spPr>
          <a:xfrm>
            <a:off x="3065643" y="-7950"/>
            <a:ext cx="3955400" cy="23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3">
            <a:alphaModFix amt="51000"/>
          </a:blip>
          <a:srcRect l="8623" t="15888" r="85824" b="80756"/>
          <a:stretch>
            <a:fillRect/>
          </a:stretch>
        </p:blipFill>
        <p:spPr>
          <a:xfrm>
            <a:off x="4343047" y="103143"/>
            <a:ext cx="839881" cy="28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3">
            <a:alphaModFix amt="57000"/>
          </a:blip>
          <a:srcRect l="77740" t="52283" r="14657" b="44362"/>
          <a:stretch>
            <a:fillRect/>
          </a:stretch>
        </p:blipFill>
        <p:spPr>
          <a:xfrm>
            <a:off x="2353698" y="3416289"/>
            <a:ext cx="1385800" cy="340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3">
            <a:alphaModFix amt="68000"/>
          </a:blip>
          <a:srcRect l="58840" t="68693" r="35773" b="27952"/>
          <a:stretch>
            <a:fillRect/>
          </a:stretch>
        </p:blipFill>
        <p:spPr>
          <a:xfrm>
            <a:off x="-76207" y="1088100"/>
            <a:ext cx="936975" cy="32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3">
            <a:alphaModFix amt="68000"/>
          </a:blip>
          <a:srcRect l="45683" t="25913" r="47740" b="70730"/>
          <a:stretch>
            <a:fillRect/>
          </a:stretch>
        </p:blipFill>
        <p:spPr>
          <a:xfrm>
            <a:off x="7410125" y="3917875"/>
            <a:ext cx="994650" cy="28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Google Shape;66;p1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2"/>
          <p:cNvSpPr txBox="1"/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2"/>
          <p:cNvSpPr txBox="1"/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" name="Google Shape;77;p14"/>
          <p:cNvSpPr txBox="1"/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1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1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2" name="Google Shape;82;p15"/>
          <p:cNvSpPr txBox="1"/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3" name="Google Shape;83;p15"/>
          <p:cNvSpPr txBox="1"/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1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7" name="Google Shape;87;p1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" name="Google Shape;90;p17"/>
          <p:cNvSpPr txBox="1"/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1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– Title, Subtitle, 1 Column 2 1">
  <p:cSld name="Title and Subtitle_3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subTitle" idx="1"/>
          </p:nvPr>
        </p:nvSpPr>
        <p:spPr>
          <a:xfrm>
            <a:off x="311100" y="814000"/>
            <a:ext cx="8522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400"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/>
        </p:txBody>
      </p:sp>
      <p:sp>
        <p:nvSpPr>
          <p:cNvPr id="94" name="Google Shape;94;p18"/>
          <p:cNvSpPr txBox="1"/>
          <p:nvPr>
            <p:ph type="body" idx="2"/>
          </p:nvPr>
        </p:nvSpPr>
        <p:spPr>
          <a:xfrm>
            <a:off x="311100" y="1184875"/>
            <a:ext cx="3931500" cy="26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Poppins Medium" panose="00000500000000000000"/>
              <a:buChar char="•"/>
              <a:defRPr sz="18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Poppins Medium" panose="00000500000000000000"/>
              <a:buChar char="–"/>
              <a:defRPr sz="16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 Medium" panose="00000500000000000000"/>
              <a:buChar char="–"/>
              <a:defRPr sz="14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–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–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•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•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•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•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9pPr>
          </a:lstStyle>
          <a:p/>
        </p:txBody>
      </p:sp>
      <p:sp>
        <p:nvSpPr>
          <p:cNvPr id="95" name="Google Shape;95;p18"/>
          <p:cNvSpPr txBox="1"/>
          <p:nvPr>
            <p:ph type="title"/>
          </p:nvPr>
        </p:nvSpPr>
        <p:spPr>
          <a:xfrm>
            <a:off x="311100" y="334900"/>
            <a:ext cx="85218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Black" panose="00000800000000000000"/>
              <a:buNone/>
              <a:defRPr sz="2200" i="0" u="none" strike="noStrike" cap="none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_1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 rotWithShape="1">
          <a:blip r:embed="rId2"/>
          <a:srcRect l="7970" t="18361" r="62450" b="2630"/>
          <a:stretch>
            <a:fillRect/>
          </a:stretch>
        </p:blipFill>
        <p:spPr>
          <a:xfrm rot="5400000">
            <a:off x="1992300" y="-2008199"/>
            <a:ext cx="5151452" cy="91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 amt="51000"/>
          </a:blip>
          <a:srcRect l="8623" t="15888" r="85824" b="80756"/>
          <a:stretch>
            <a:fillRect/>
          </a:stretch>
        </p:blipFill>
        <p:spPr>
          <a:xfrm>
            <a:off x="4247799" y="-7952"/>
            <a:ext cx="1170213" cy="39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3">
            <a:alphaModFix amt="25000"/>
          </a:blip>
          <a:srcRect l="73578" t="52283" r="14656" b="44362"/>
          <a:stretch>
            <a:fillRect/>
          </a:stretch>
        </p:blipFill>
        <p:spPr>
          <a:xfrm>
            <a:off x="7347413" y="897149"/>
            <a:ext cx="1796594" cy="28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3">
            <a:alphaModFix amt="16000"/>
          </a:blip>
          <a:srcRect l="58840" t="68693" r="35773" b="27952"/>
          <a:stretch>
            <a:fillRect/>
          </a:stretch>
        </p:blipFill>
        <p:spPr>
          <a:xfrm>
            <a:off x="-87489" y="4124825"/>
            <a:ext cx="1332106" cy="46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3">
            <a:alphaModFix amt="51000"/>
          </a:blip>
          <a:srcRect l="49805" t="25913" r="43620" b="70730"/>
          <a:stretch>
            <a:fillRect/>
          </a:stretch>
        </p:blipFill>
        <p:spPr>
          <a:xfrm>
            <a:off x="5846977" y="3179385"/>
            <a:ext cx="1170200" cy="332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3">
            <a:alphaModFix amt="23000"/>
          </a:blip>
          <a:srcRect l="44593" t="68693" r="40931" b="28444"/>
          <a:stretch>
            <a:fillRect/>
          </a:stretch>
        </p:blipFill>
        <p:spPr>
          <a:xfrm>
            <a:off x="1491200" y="4858275"/>
            <a:ext cx="2595381" cy="28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3">
            <a:alphaModFix amt="45000"/>
          </a:blip>
          <a:srcRect l="2314" t="22332" r="85823" b="74314"/>
          <a:stretch>
            <a:fillRect/>
          </a:stretch>
        </p:blipFill>
        <p:spPr>
          <a:xfrm>
            <a:off x="6643338" y="3345900"/>
            <a:ext cx="2500656" cy="39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">
  <p:cSld name="BLANK_1_1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414903" y="4829329"/>
            <a:ext cx="541903" cy="213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5"/>
          <p:cNvCxnSpPr/>
          <p:nvPr/>
        </p:nvCxnSpPr>
        <p:spPr>
          <a:xfrm>
            <a:off x="214124" y="4753100"/>
            <a:ext cx="87012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5" name="Google Shape;35;p5"/>
          <p:cNvPicPr preferRelativeResize="0"/>
          <p:nvPr/>
        </p:nvPicPr>
        <p:blipFill rotWithShape="1">
          <a:blip r:embed="rId3"/>
          <a:srcRect t="40746" b="41778"/>
          <a:stretch>
            <a:fillRect/>
          </a:stretch>
        </p:blipFill>
        <p:spPr>
          <a:xfrm>
            <a:off x="214129" y="4852631"/>
            <a:ext cx="972050" cy="16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1" name="Google Shape;41;p7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2" name="Google Shape;42;p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2">
  <p:cSld name="BLANK_1_2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0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" name="Google Shape;49;p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0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0" name="Google Shape;50;p9"/>
          <p:cNvPicPr preferRelativeResize="0"/>
          <p:nvPr/>
        </p:nvPicPr>
        <p:blipFill rotWithShape="1">
          <a:blip r:embed="rId2"/>
          <a:srcRect l="50302" t="9930" r="16979" b="3263"/>
          <a:stretch>
            <a:fillRect/>
          </a:stretch>
        </p:blipFill>
        <p:spPr>
          <a:xfrm rot="5400000">
            <a:off x="1974876" y="-1990775"/>
            <a:ext cx="5186299" cy="91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9"/>
          <p:cNvPicPr preferRelativeResize="0"/>
          <p:nvPr/>
        </p:nvPicPr>
        <p:blipFill rotWithShape="1">
          <a:blip r:embed="rId3">
            <a:alphaModFix amt="23000"/>
          </a:blip>
          <a:srcRect l="11596" t="15830" r="80778" b="80689"/>
          <a:stretch>
            <a:fillRect/>
          </a:stretch>
        </p:blipFill>
        <p:spPr>
          <a:xfrm>
            <a:off x="-7950" y="4348075"/>
            <a:ext cx="1279269" cy="32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/>
          <p:cNvPicPr preferRelativeResize="0"/>
          <p:nvPr/>
        </p:nvPicPr>
        <p:blipFill rotWithShape="1">
          <a:blip r:embed="rId3">
            <a:alphaModFix amt="25000"/>
          </a:blip>
          <a:srcRect l="27351" t="55532" r="57196" b="41111"/>
          <a:stretch>
            <a:fillRect/>
          </a:stretch>
        </p:blipFill>
        <p:spPr>
          <a:xfrm>
            <a:off x="5029825" y="1644087"/>
            <a:ext cx="2608213" cy="31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9"/>
          <p:cNvPicPr preferRelativeResize="0"/>
          <p:nvPr/>
        </p:nvPicPr>
        <p:blipFill rotWithShape="1">
          <a:blip r:embed="rId3">
            <a:alphaModFix amt="68000"/>
          </a:blip>
          <a:srcRect l="8556" t="55516" r="85891" b="41129"/>
          <a:stretch>
            <a:fillRect/>
          </a:stretch>
        </p:blipFill>
        <p:spPr>
          <a:xfrm>
            <a:off x="8207022" y="683000"/>
            <a:ext cx="936975" cy="31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 rotWithShape="1">
          <a:blip r:embed="rId3">
            <a:alphaModFix amt="27000"/>
          </a:blip>
          <a:srcRect l="6149" t="65389" r="85891" b="32318"/>
          <a:stretch>
            <a:fillRect/>
          </a:stretch>
        </p:blipFill>
        <p:spPr>
          <a:xfrm>
            <a:off x="4168900" y="4877957"/>
            <a:ext cx="1968981" cy="31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3">
            <a:alphaModFix amt="45000"/>
          </a:blip>
          <a:srcRect l="77741" t="69810" r="1327" b="27919"/>
          <a:stretch>
            <a:fillRect/>
          </a:stretch>
        </p:blipFill>
        <p:spPr>
          <a:xfrm>
            <a:off x="3065643" y="-7950"/>
            <a:ext cx="3955400" cy="23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 rotWithShape="1">
          <a:blip r:embed="rId3">
            <a:alphaModFix amt="51000"/>
          </a:blip>
          <a:srcRect l="8623" t="15888" r="85824" b="80756"/>
          <a:stretch>
            <a:fillRect/>
          </a:stretch>
        </p:blipFill>
        <p:spPr>
          <a:xfrm>
            <a:off x="4343047" y="103143"/>
            <a:ext cx="839881" cy="28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 rotWithShape="1">
          <a:blip r:embed="rId3">
            <a:alphaModFix amt="57000"/>
          </a:blip>
          <a:srcRect l="77740" t="52283" r="14657" b="44362"/>
          <a:stretch>
            <a:fillRect/>
          </a:stretch>
        </p:blipFill>
        <p:spPr>
          <a:xfrm>
            <a:off x="2353698" y="3416289"/>
            <a:ext cx="1385800" cy="340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 rotWithShape="1">
          <a:blip r:embed="rId3">
            <a:alphaModFix amt="68000"/>
          </a:blip>
          <a:srcRect l="58840" t="68693" r="35773" b="27952"/>
          <a:stretch>
            <a:fillRect/>
          </a:stretch>
        </p:blipFill>
        <p:spPr>
          <a:xfrm>
            <a:off x="-76207" y="1088100"/>
            <a:ext cx="936975" cy="32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 rotWithShape="1">
          <a:blip r:embed="rId3">
            <a:alphaModFix amt="68000"/>
          </a:blip>
          <a:srcRect l="45683" t="25913" r="47740" b="70730"/>
          <a:stretch>
            <a:fillRect/>
          </a:stretch>
        </p:blipFill>
        <p:spPr>
          <a:xfrm>
            <a:off x="7410125" y="3917875"/>
            <a:ext cx="994650" cy="28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 1">
  <p:cSld name="BLANK_1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417612" y="4829329"/>
            <a:ext cx="541903" cy="213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Google Shape;62;p10"/>
          <p:cNvCxnSpPr/>
          <p:nvPr/>
        </p:nvCxnSpPr>
        <p:spPr>
          <a:xfrm>
            <a:off x="214124" y="4753100"/>
            <a:ext cx="87012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Google Shape;63;p10"/>
          <p:cNvPicPr preferRelativeResize="0"/>
          <p:nvPr/>
        </p:nvPicPr>
        <p:blipFill rotWithShape="1">
          <a:blip r:embed="rId3"/>
          <a:srcRect t="4529" b="5961"/>
          <a:stretch>
            <a:fillRect/>
          </a:stretch>
        </p:blipFill>
        <p:spPr>
          <a:xfrm>
            <a:off x="214124" y="4843862"/>
            <a:ext cx="541900" cy="184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zkshanghai.xyz/syllabus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a16zcrypto.com/posts/article/on-chain-trusted-setup-ceremony/" TargetMode="Externa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.png"/><Relationship Id="rId2" Type="http://schemas.openxmlformats.org/officeDocument/2006/relationships/hyperlink" Target="https://a16zcrypto.com/posts/article/on-chain-trusted-setup-ceremony/" TargetMode="External"/><Relationship Id="rId1" Type="http://schemas.openxmlformats.org/officeDocument/2006/relationships/hyperlink" Target="https://docs.circom.io/" TargetMode="Externa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4.xml"/><Relationship Id="rId3" Type="http://schemas.openxmlformats.org/officeDocument/2006/relationships/slide" Target="slide22.xml"/><Relationship Id="rId2" Type="http://schemas.openxmlformats.org/officeDocument/2006/relationships/image" Target="../media/image24.png"/><Relationship Id="rId1" Type="http://schemas.openxmlformats.org/officeDocument/2006/relationships/hyperlink" Target="https://docs.minaprotocol.com/" TargetMode="Externa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4.xml"/><Relationship Id="rId2" Type="http://schemas.openxmlformats.org/officeDocument/2006/relationships/slide" Target="slide22.xml"/><Relationship Id="rId1" Type="http://schemas.openxmlformats.org/officeDocument/2006/relationships/slide" Target="slide13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4.xml"/><Relationship Id="rId2" Type="http://schemas.openxmlformats.org/officeDocument/2006/relationships/slide" Target="slide22.xml"/><Relationship Id="rId1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2.xml"/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GIF"/><Relationship Id="rId1" Type="http://schemas.openxmlformats.org/officeDocument/2006/relationships/image" Target="../media/image2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0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1.wmf"/><Relationship Id="rId1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1.xml"/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wmf"/><Relationship Id="rId1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hyperlink" Target="https://github.com/o1-labs" TargetMode="External"/><Relationship Id="rId5" Type="http://schemas.openxmlformats.org/officeDocument/2006/relationships/hyperlink" Target="https://www.o1labs.org/" TargetMode="External"/><Relationship Id="rId4" Type="http://schemas.openxmlformats.org/officeDocument/2006/relationships/hyperlink" Target="https://github.com/minaProtocol" TargetMode="External"/><Relationship Id="rId3" Type="http://schemas.openxmlformats.org/officeDocument/2006/relationships/hyperlink" Target="https://docs.minaprotocol.com" TargetMode="External"/><Relationship Id="rId2" Type="http://schemas.openxmlformats.org/officeDocument/2006/relationships/hyperlink" Target="https://x.com/MinaProtocol/" TargetMode="External"/><Relationship Id="rId10" Type="http://schemas.openxmlformats.org/officeDocument/2006/relationships/notesSlide" Target="../notesSlides/notesSlide47.xml"/><Relationship Id="rId1" Type="http://schemas.openxmlformats.org/officeDocument/2006/relationships/hyperlink" Target="https://minaprotocol.com/&#13;" TargetMode="Externa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1" Type="http://schemas.openxmlformats.org/officeDocument/2006/relationships/hyperlink" Target="https://minascan.io/mainnet/home" TargetMode="External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9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hyperlink" Target="https://pallad.co/" TargetMode="External"/><Relationship Id="rId1" Type="http://schemas.openxmlformats.org/officeDocument/2006/relationships/hyperlink" Target="https://www.aurowallet.com/" TargetMode="Externa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1" Type="http://schemas.openxmlformats.org/officeDocument/2006/relationships/hyperlink" Target="https://faucet.minaprotocol.com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minafoundation.notion.site/Mina-Navigators-Season-2-72ccd35e45304bc98dbeec88c1ca205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zkignite.minaprotocol.com/zkignite/zkignite-overview" TargetMode="Externa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hyperlink" Target="https://github.com/MinaFoundation/Core-Grants" TargetMode="External"/><Relationship Id="rId1" Type="http://schemas.openxmlformats.org/officeDocument/2006/relationships/hyperlink" Target="https://minaprotocol.com/blog/introducing-core-a-new-program-for-the-mina-ecosystem" TargetMode="Externa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/>
        </p:nvSpPr>
        <p:spPr>
          <a:xfrm>
            <a:off x="752350" y="3660675"/>
            <a:ext cx="37629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FFFFFF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FFFFFF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595156" y="1141300"/>
            <a:ext cx="5832449" cy="196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752475" y="3239770"/>
            <a:ext cx="7646035" cy="1473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0" i="0" u="none" strike="noStrike" cap="none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Step into Mina ZkApp Development</a:t>
            </a:r>
            <a:endParaRPr lang="en-US" sz="2800" b="0" i="0" u="none" strike="noStrike" cap="none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>
                <a:solidFill>
                  <a:srgbClr val="F8F8F8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Beginners Series</a:t>
            </a:r>
            <a:endParaRPr lang="en-US" sz="1200" b="1" i="0" u="none" strike="noStrike" cap="none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 rotWithShape="1">
          <a:blip r:embed="rId1"/>
          <a:srcRect l="1312" t="16671" r="48008" b="32156"/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1738630"/>
            <a:ext cx="348615" cy="3486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69235" y="1688465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@MinaProtocol</a:t>
            </a:r>
            <a:endParaRPr lang="en-US" altLang="zh-CN" sz="2000" b="1"/>
          </a:p>
        </p:txBody>
      </p:sp>
      <p:pic>
        <p:nvPicPr>
          <p:cNvPr id="5" name="图片 4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2282190"/>
            <a:ext cx="307340" cy="2895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69235" y="222758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681A"/>
                </a:solidFill>
                <a:sym typeface="+mn-ea"/>
              </a:rPr>
              <a:t>@MinaProtocol</a:t>
            </a:r>
            <a:endParaRPr lang="en-US" altLang="zh-CN" sz="2000" b="1">
              <a:solidFill>
                <a:srgbClr val="FF681A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69235" y="277622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ADEC"/>
                </a:solidFill>
                <a:sym typeface="+mn-ea"/>
              </a:rPr>
              <a:t>@MinaProtocol</a:t>
            </a:r>
            <a:endParaRPr lang="en-US" altLang="zh-CN" sz="2000" b="1">
              <a:solidFill>
                <a:srgbClr val="00ADEC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69235" y="3242945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ADEC"/>
                </a:solidFill>
                <a:sym typeface="+mn-ea"/>
              </a:rPr>
              <a:t>@MinaCommunity</a:t>
            </a:r>
            <a:endParaRPr lang="en-US" altLang="zh-CN" sz="2000" b="1">
              <a:solidFill>
                <a:srgbClr val="00ADEC"/>
              </a:solidFill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955" y="2851785"/>
            <a:ext cx="462915" cy="2343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955" y="3325495"/>
            <a:ext cx="462280" cy="2336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880" y="1257300"/>
            <a:ext cx="2609850" cy="26289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(I) What’s </a:t>
            </a:r>
            <a:r>
              <a:rPr lang="en-US" sz="2200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ZKP</a:t>
            </a:r>
            <a:endParaRPr lang="en-US" sz="2200" b="0" i="0" u="none" strike="noStrike" cap="none">
              <a:solidFill>
                <a:schemeClr val="tx1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1105" y="2447925"/>
            <a:ext cx="4258310" cy="20574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78840" y="1243965"/>
            <a:ext cx="7515225" cy="7734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ym typeface="+mn-ea"/>
              </a:rPr>
              <a:t>由 S.Goldwasser、S.Micali 及 C.Rackoff 在 20 世纪 80 年代初提出的。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它指的是证明者</a:t>
            </a:r>
            <a:r>
              <a:rPr lang="en-US" altLang="zh-CN">
                <a:sym typeface="+mn-ea"/>
              </a:rPr>
              <a:t>(</a:t>
            </a:r>
            <a:r>
              <a:rPr lang="zh-CN" altLang="en-US">
                <a:sym typeface="+mn-ea"/>
              </a:rPr>
              <a:t>prover</a:t>
            </a:r>
            <a:r>
              <a:rPr lang="en-US" altLang="zh-CN">
                <a:sym typeface="+mn-ea"/>
              </a:rPr>
              <a:t>)</a:t>
            </a:r>
            <a:r>
              <a:rPr lang="zh-CN" altLang="en-US">
                <a:sym typeface="+mn-ea"/>
              </a:rPr>
              <a:t>能够在不向验证者提供任何有用的信息的情况下，使验证者</a:t>
            </a:r>
            <a:r>
              <a:rPr lang="en-US" altLang="zh-CN">
                <a:sym typeface="+mn-ea"/>
              </a:rPr>
              <a:t>(</a:t>
            </a:r>
            <a:r>
              <a:rPr lang="zh-CN" altLang="en-US">
                <a:sym typeface="+mn-ea"/>
              </a:rPr>
              <a:t>verifier</a:t>
            </a:r>
            <a:r>
              <a:rPr lang="en-US" altLang="zh-CN">
                <a:sym typeface="+mn-ea"/>
              </a:rPr>
              <a:t>)</a:t>
            </a:r>
            <a:r>
              <a:rPr lang="zh-CN" altLang="en-US">
                <a:sym typeface="+mn-ea"/>
              </a:rPr>
              <a:t>相信某个论断是正确的。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666990" y="4739005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78840" y="1974215"/>
            <a:ext cx="7482840" cy="363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>
                <a:sym typeface="+mn-ea"/>
              </a:rPr>
              <a:t>简而言之：它使一方（证明者）能够说服另一方（验证者）相信他拥有某些信息</a:t>
            </a:r>
            <a:r>
              <a:rPr lang="en-US" altLang="zh-CN" sz="1000">
                <a:sym typeface="+mn-ea"/>
              </a:rPr>
              <a:t>(</a:t>
            </a:r>
            <a:r>
              <a:rPr lang="zh-CN" altLang="en-US" sz="1000">
                <a:sym typeface="+mn-ea"/>
              </a:rPr>
              <a:t>或</a:t>
            </a:r>
            <a:r>
              <a:rPr lang="zh-CN" altLang="en-US" sz="1000">
                <a:sym typeface="+mn-ea"/>
              </a:rPr>
              <a:t>符合指定条件、门槛</a:t>
            </a:r>
            <a:r>
              <a:rPr lang="en-US" altLang="zh-CN" sz="1000">
                <a:sym typeface="+mn-ea"/>
              </a:rPr>
              <a:t>)</a:t>
            </a:r>
            <a:r>
              <a:rPr lang="zh-CN" altLang="en-US" sz="1000">
                <a:sym typeface="+mn-ea"/>
              </a:rPr>
              <a:t>，而无需透露实际信息</a:t>
            </a:r>
            <a:r>
              <a:rPr lang="en-US" altLang="zh-CN" sz="1000">
                <a:sym typeface="+mn-ea"/>
              </a:rPr>
              <a:t>(</a:t>
            </a:r>
            <a:r>
              <a:rPr lang="zh-CN" altLang="en-US" sz="1000">
                <a:sym typeface="+mn-ea"/>
              </a:rPr>
              <a:t>或数据</a:t>
            </a:r>
            <a:r>
              <a:rPr lang="en-US" altLang="zh-CN" sz="1000">
                <a:sym typeface="+mn-ea"/>
              </a:rPr>
              <a:t>)</a:t>
            </a:r>
            <a:r>
              <a:rPr lang="zh-CN" altLang="en-US" sz="1000">
                <a:sym typeface="+mn-ea"/>
              </a:rPr>
              <a:t>本身。</a:t>
            </a:r>
            <a:endParaRPr lang="zh-CN" altLang="en-US" sz="1000"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447605" y="996300"/>
            <a:ext cx="7540200" cy="3801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发展史：</a:t>
            </a:r>
            <a:b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</a:b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现代零知识证明体系最早来源于 Goldwasser、Micali 和 Rackoff 合作发表的论文：The Knowledge Complexity of Interactive Proof Systems（即 GMR85），</a:t>
            </a:r>
            <a:r>
              <a:rPr lang="en-US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该论文提出于 1985 年，发表于 1989 年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零知识证明最重要的突破是 Groth 在 </a:t>
            </a:r>
            <a:r>
              <a:rPr lang="en-US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2010 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年的论文 Short Pairing-based Non-interactive Zero-Knowledge Arguments，也是 ZKP 里面最重要的一组 zk-SNARK 的理论先驱。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- 2013 年的 Pinocchio (PGHR13)：Pinocchio: Nearly Practical Verifiable Computation，将证明和验证时间压缩到适用范围，也是 Zcash 使用的基础协议。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2016 年</a:t>
            </a: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的 Groth16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：On the Size of Pairing-based Non-interactive Arguments，精简了证明的大小，并提升了验证效率，是目前应用最多的 ZK 基础算法。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2017 年</a:t>
            </a: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 Bulletproofs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(BBBPWM17) Bulletproofs: Short Proofs for Confidential Transactions and More，提出了 Bulletproof 算法，非常短的非交互式零知识证明，不需要可信的设置，6 个月以后应用于 Monero，是非常快的理论到应用的结合。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2018 年</a:t>
            </a: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的 zk-STARKs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(BBHR18) Scalable, transparent, and post-quantum secure computational integrity，提出了不需要可信设置的 ZK-STARK 算法协议，这也是目前 ZK 发展另一个让人瞩目的方向，也以此为基础诞生了 StarkWare这个重量级的 ZK 项目。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2019 年</a:t>
            </a: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提出的一个</a:t>
            </a:r>
            <a:r>
              <a:rPr lang="en-US" altLang="en-US" sz="10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通用的 zk-SNARK -- PLONK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，使用排列多项式简化算术电路表示，使证明更简单和高效；它具有多功能性，并</a:t>
            </a:r>
            <a:r>
              <a:rPr lang="en-US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支持递归证明组合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（Gabizon,Williamson &amp; Ciobotaru, 2019）。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2019 年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，Zcash 研发团队推出了</a:t>
            </a:r>
            <a:r>
              <a:rPr lang="en-US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halo和halo2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281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Proves 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and </a:t>
            </a:r>
            <a:r>
              <a:rPr 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Verifies 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information in a 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i="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Private </a:t>
            </a:r>
            <a:endParaRPr lang="en-US" sz="1800" i="0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Trustless </a:t>
            </a:r>
            <a:endParaRPr lang="en-US" sz="1800" i="0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Efficient </a:t>
            </a:r>
            <a:endParaRPr lang="en-US" sz="1800" i="0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Decentralized</a:t>
            </a:r>
            <a:r>
              <a:rPr lang="en-US" sz="1800" b="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endParaRPr lang="en-US" sz="1800" b="0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way.</a:t>
            </a:r>
            <a:endParaRPr 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8020" y="2033270"/>
            <a:ext cx="5045710" cy="25520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6210" y="1047115"/>
            <a:ext cx="7152005" cy="986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571500" marR="0" lvl="1" indent="0" algn="l" rtl="0">
              <a:lnSpc>
                <a:spcPct val="14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 strong cases for Scalability &amp; Verification &amp; Privacy &amp; Security</a:t>
            </a:r>
            <a:endParaRPr lang="en-US" sz="1800" b="1" i="0" u="none" strike="noStrike" cap="none">
              <a:solidFill>
                <a:srgbClr val="2D2D2D"/>
              </a:solidFill>
              <a:latin typeface="幼圆" panose="02010509060101010101" charset="-122"/>
              <a:ea typeface="幼圆" panose="02010509060101010101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b="1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隐私保护</a:t>
            </a:r>
            <a:r>
              <a:rPr lang="en-US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: </a:t>
            </a:r>
            <a:r>
              <a:rPr lang="zh-CN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验资、匿名投票、隐私交易</a:t>
            </a:r>
            <a:endParaRPr lang="zh-CN" b="0" i="0" u="none" strike="noStrike" cap="none">
              <a:solidFill>
                <a:srgbClr val="2D2D2D"/>
              </a:solidFill>
              <a:latin typeface="幼圆" panose="02010509060101010101" charset="-122"/>
              <a:ea typeface="幼圆" panose="02010509060101010101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b="1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计算压缩</a:t>
            </a:r>
            <a:r>
              <a:rPr lang="en-US" altLang="zh-CN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: </a:t>
            </a:r>
            <a:r>
              <a:rPr lang="zh-CN" altLang="en-US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区块链扩容（</a:t>
            </a:r>
            <a:r>
              <a:rPr lang="en-US" altLang="zh-CN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eg.</a:t>
            </a:r>
            <a:r>
              <a:rPr lang="en-US" altLang="zh-CN" sz="700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en-US" altLang="zh-CN" sz="1200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Layer2-zkRollup, </a:t>
            </a:r>
            <a:r>
              <a:rPr lang="en-US" altLang="zh-CN" sz="1200" b="1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Layer1</a:t>
            </a:r>
            <a:r>
              <a:rPr lang="en-US" altLang="zh-CN" sz="1200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-</a:t>
            </a:r>
            <a:r>
              <a:rPr lang="en-US" altLang="zh-CN" sz="1200" b="1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Mina</a:t>
            </a:r>
            <a:r>
              <a:rPr lang="zh-CN" altLang="en-US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）</a:t>
            </a:r>
            <a:endParaRPr lang="zh-CN" altLang="en-US">
              <a:solidFill>
                <a:srgbClr val="2D2D2D"/>
              </a:solidFill>
              <a:latin typeface="幼圆" panose="02010509060101010101" charset="-122"/>
              <a:ea typeface="幼圆" panose="02010509060101010101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856615" y="2371408"/>
            <a:ext cx="2647950" cy="22764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89045" y="2404745"/>
            <a:ext cx="4137025" cy="2243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V站在A点；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P走进洞穴，到达C点或D点；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在P消失在洞穴中之后，V走到B点；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4.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V向P喊，叫P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a.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要么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从左通道出来，</a:t>
            </a:r>
            <a:endParaRPr lang="zh-CN" altLang="en-US" sz="10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b.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要么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从右通道出来；</a:t>
            </a:r>
            <a:endParaRPr lang="zh-CN" altLang="en-US" sz="10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5.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P答应并照做，如果有需要则使用咒语打开秘密之门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6.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P和V</a:t>
            </a:r>
            <a:r>
              <a:rPr lang="zh-CN" altLang="en-US" sz="1200" b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重复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步骤</a:t>
            </a:r>
            <a:r>
              <a:rPr lang="zh-CN" altLang="en-US" sz="1200" b="1" i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1-5</a:t>
            </a:r>
            <a:endParaRPr lang="zh-CN" altLang="en-US" sz="1200" b="1" i="1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8805" y="1099820"/>
            <a:ext cx="8427085" cy="1214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华文仿宋" panose="02010600040101010101" charset="-122"/>
                <a:ea typeface="华文仿宋" panose="02010600040101010101" charset="-122"/>
              </a:rPr>
              <a:t>  </a:t>
            </a:r>
            <a:r>
              <a:rPr lang="zh-CN" altLang="en-US">
                <a:latin typeface="华文仿宋" panose="02010600040101010101" charset="-122"/>
                <a:ea typeface="华文仿宋" panose="02010600040101010101" charset="-122"/>
              </a:rPr>
              <a:t>Start </a:t>
            </a:r>
            <a:r>
              <a:rPr lang="en-US" altLang="zh-CN">
                <a:latin typeface="华文仿宋" panose="02010600040101010101" charset="-122"/>
                <a:ea typeface="华文仿宋" panose="02010600040101010101" charset="-122"/>
              </a:rPr>
              <a:t>f</a:t>
            </a:r>
            <a:r>
              <a:rPr lang="zh-CN" altLang="en-US">
                <a:latin typeface="华文仿宋" panose="02010600040101010101" charset="-122"/>
                <a:ea typeface="华文仿宋" panose="02010600040101010101" charset="-122"/>
              </a:rPr>
              <a:t>rom a story...</a:t>
            </a:r>
            <a:endParaRPr lang="zh-CN" altLang="en-US">
              <a:latin typeface="华文仿宋" panose="02010600040101010101" charset="-122"/>
              <a:ea typeface="华文仿宋" panose="02010600040101010101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200"/>
              <a:t>有一个秘密</a:t>
            </a:r>
            <a:r>
              <a:rPr lang="zh-CN" altLang="en-US" sz="1200"/>
              <a:t>洞穴，知道咒语的人可以通过咒语打开C、D之间的秘密之门。而对于不知道咒语的人来说，这两条路都是死胡同。阿里巴巴通过追踪大盗听到了这个咒语，从而获得了打开秘密之门的能力，接下来我们称他为证明者P。</a:t>
            </a:r>
            <a:endParaRPr lang="zh-CN" altLang="en-US" sz="1200"/>
          </a:p>
          <a:p>
            <a:pPr indent="457200">
              <a:lnSpc>
                <a:spcPct val="150000"/>
              </a:lnSpc>
            </a:pPr>
            <a:r>
              <a:rPr lang="zh-CN" altLang="en-US" sz="1200"/>
              <a:t>证明者P知道这个秘密，他想让验证者V相信这一事实，但他不想泄露咒语。下面是P怎样使V相信的过程：</a:t>
            </a:r>
            <a:endParaRPr lang="zh-CN" altLang="en-US"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1092765" y="2377425"/>
            <a:ext cx="7540200" cy="389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ZKP 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属于</a:t>
            </a: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概率性证明</a:t>
            </a: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而非数学上的严谨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8020" y="1151890"/>
            <a:ext cx="8093710" cy="3442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更多案例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数字签名：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我知道以太坊账户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地址对应的私钥，但我不会告诉你我的私钥是什么！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哈希原像：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我知道一个数字 x使得 SHA256(x)= 0x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ac2b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af...，但我不会告诉你x！</a:t>
            </a:r>
            <a:endParaRPr lang="en-US" altLang="zh-CN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红绿色盲：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向红绿色盲患者证明的确有红色和绿色两种颜色，可是红绿色盲患者无法感知红色和绿色究竟是什么颜色。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地图三色问题：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我知道一种用 3 种颜色填充地图的方法，这样相邻的两个区域的颜色就不会相同，但我不会告诉你颜色拼凑方案！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208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交互式零知识证明</a:t>
            </a:r>
            <a:endParaRPr lang="zh-CN" altLang="en-US" sz="1600" b="1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证明者和验证者需要同时在线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证明者面对每个验证者都要证明一次数据的真实性。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sample: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零知识洞穴、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色盲游戏</a:t>
            </a:r>
            <a:endParaRPr lang="zh-CN" altLang="en-US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非交互式</a:t>
            </a:r>
            <a:r>
              <a:rPr lang="zh-CN" altLang="en-US" sz="16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零知识证明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证明者和验证者无需同时在线。证明者创建一份证明，任何使用这份证明的人都可以进行验证。</a:t>
            </a:r>
            <a:endParaRPr lang="zh-CN" altLang="en-US" sz="12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sample: 数独游戏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4015" y="3362325"/>
            <a:ext cx="82257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/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区别：</a:t>
            </a:r>
            <a:endParaRPr lang="zh-CN" altLang="en-US" sz="1200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 marL="457200" lvl="1" indent="457200" algn="l"/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交互式证明的每次验证都需要进行新一轮通信，非交互式证明只需要参与者（证明者和验证者）之间进行一轮通信。</a:t>
            </a:r>
            <a:endParaRPr lang="zh-CN" altLang="en-US" sz="1200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 marL="457200" lvl="1" indent="457200" algn="l"/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非交互式证明减少了证明者和验证者之间的通信，使 ZK 证明更加高效。此外，一旦生成了证明，其他任何可以访问共享密钥和验证算法的</a:t>
            </a:r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人</a:t>
            </a:r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都可以进行验证。</a:t>
            </a:r>
            <a:endParaRPr lang="zh-CN" altLang="en-US" sz="1200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Me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29" name="Google Shape;129;p23"/>
          <p:cNvSpPr txBox="1"/>
          <p:nvPr/>
        </p:nvSpPr>
        <p:spPr>
          <a:xfrm>
            <a:off x="668020" y="1174115"/>
            <a:ext cx="3903980" cy="189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8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Daniel,   GZ</a:t>
            </a:r>
            <a:endParaRPr lang="en-US"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8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DevRel, Mina Foundation</a:t>
            </a:r>
            <a:endParaRPr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endParaRPr lang="en-US"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8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  @coldstar1993</a:t>
            </a:r>
            <a:endParaRPr lang="en-US"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endParaRPr lang="en-US"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470" y="2368550"/>
            <a:ext cx="257175" cy="2571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720" y="1313815"/>
            <a:ext cx="238760" cy="226060"/>
          </a:xfrm>
          <a:prstGeom prst="rect">
            <a:avLst/>
          </a:prstGeom>
        </p:spPr>
      </p:pic>
      <p:pic>
        <p:nvPicPr>
          <p:cNvPr id="7" name="图片 6" descr="图片2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610" y="602615"/>
            <a:ext cx="2380615" cy="238061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3341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Common zkProof Systems: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zkSNARK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zkSTARK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projects：StarkNet, Polygon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BulletProofs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projects：Monero, Grin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Halo/Halo2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projects：z</a:t>
            </a: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cash, 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Filecoin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Scroll</a:t>
            </a:r>
            <a:endParaRPr lang="en-US" altLang="zh-CN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3659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zkSNARK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ero-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nowledge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uccinct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N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on-interactive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AR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gument on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nowledge（零知识简洁的非交互式知识论证）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family members: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Tornado Cash/Loopring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PLONK</a:t>
            </a:r>
            <a:r>
              <a:rPr lang="zh-CN" altLang="en-US" sz="12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及其变种</a:t>
            </a:r>
            <a:endParaRPr lang="en-US" sz="1600" b="0" i="0" u="none" strike="noStrike" cap="none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Mina(</a:t>
            </a:r>
            <a:r>
              <a:rPr lang="en-US" sz="12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Kimchi</a:t>
            </a:r>
            <a:r>
              <a:rPr lang="en-US" sz="16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/Aztec/zkSync/Anoma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...</a:t>
            </a: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331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zkSNARK-</a:t>
            </a:r>
            <a:r>
              <a:rPr lang="en-US" sz="16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PLONK</a:t>
            </a:r>
            <a:r>
              <a:rPr lang="zh-CN" altLang="en-US" sz="16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家族</a:t>
            </a:r>
            <a:r>
              <a:rPr lang="en-US" altLang="zh-CN" sz="1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</a:t>
            </a:r>
            <a:r>
              <a:rPr lang="zh-CN" alt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特点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: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a.  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simplified trusted setup</a:t>
            </a:r>
            <a:endParaRPr lang="en-US" sz="1600" b="1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Groth16算法需要可信的初始设置(</a:t>
            </a:r>
            <a:r>
              <a:rPr lang="en-US" sz="9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Trusted Setup</a:t>
            </a: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)，而且每个电路都需要初始设置。特别在业务电路升级的时候，还需要重新初始设置。</a:t>
            </a:r>
            <a:endParaRPr lang="en-US" sz="9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而PLONK算法，只需要一次初始设置（</a:t>
            </a:r>
            <a:r>
              <a:rPr lang="en-US" sz="9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Universal Trusted Setup</a:t>
            </a: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）。初始设置的参数可以升级，而且在电路大小不超过范围的情况下，不需要重新设置。</a:t>
            </a:r>
            <a:endParaRPr lang="en-US" sz="9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而</a:t>
            </a: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Mina’s Kimchi </a:t>
            </a:r>
            <a:r>
              <a:rPr lang="zh-CN" altLang="en-US" sz="9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无需</a:t>
            </a:r>
            <a:r>
              <a:rPr lang="en-US" altLang="zh-CN" sz="9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Trusted Setup !</a:t>
            </a:r>
            <a:endParaRPr lang="en-US" sz="9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b.  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recursion zkSNARK</a:t>
            </a:r>
            <a:endParaRPr lang="en-US" sz="1600" b="1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c.   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general-purpose zkp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d.  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small proof size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e.  …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278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一个完整的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zkp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系统组成部分：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前端系统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：负责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电路开发语言规范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</a:t>
            </a:r>
            <a:r>
              <a:rPr lang="zh-CN" altLang="en-US" sz="16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算术化编译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等</a:t>
            </a:r>
            <a:endParaRPr lang="zh-CN" alt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DSL &amp; 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嵌入式DSL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&amp; zkVM/zkEVM</a:t>
            </a:r>
            <a:endParaRPr lang="en-US" altLang="zh-CN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编译器</a:t>
            </a:r>
            <a:r>
              <a:rPr lang="en-US" altLang="zh-CN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(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编译成R1CS/Plonkish等约束格式</a:t>
            </a:r>
            <a:r>
              <a:rPr lang="en-US" altLang="zh-CN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后端证明系统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：负责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生成</a:t>
            </a:r>
            <a:r>
              <a:rPr lang="zh-CN" altLang="en-US" sz="16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</a:t>
            </a:r>
            <a:r>
              <a:rPr lang="en-US" altLang="zh-CN" sz="16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验证证明</a:t>
            </a:r>
            <a:endParaRPr lang="zh-CN" alt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Groth16, </a:t>
            </a:r>
            <a:r>
              <a:rPr lang="en-US" i="0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PLONK</a:t>
            </a:r>
            <a:r>
              <a:rPr lang="zh-CN" altLang="en-US" i="0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</a:t>
            </a:r>
            <a:r>
              <a:rPr lang="en-US" altLang="zh-CN" i="0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Kimchi, zkSTARK</a:t>
            </a:r>
            <a:r>
              <a:rPr lang="zh-CN" altLang="en-US" i="0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等</a:t>
            </a:r>
            <a:endParaRPr lang="en-US" b="0" i="0" u="none" strike="noStrike" cap="none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endParaRPr lang="en-US" altLang="en-US" b="0" i="0" u="none" strike="noStrike" cap="none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213995" y="1082675"/>
            <a:ext cx="5241290" cy="3556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8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电路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Arithmetic Circuit</a:t>
            </a:r>
            <a:endParaRPr lang="en-US" altLang="zh-CN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LIKE but NOT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electronic circuit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Circuit Constraints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（电路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约束）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Static Circuit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（静态电路）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DSL</a:t>
            </a:r>
            <a:endParaRPr lang="en-US" altLang="zh-CN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Mina’s o1js</a:t>
            </a:r>
            <a:endParaRPr lang="en-US" altLang="zh-CN" b="1" i="0" u="none" strike="noStrike" cap="none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Evm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系</a:t>
            </a: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Circom+SnarkJS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Aztec’s Noir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Aleo’s Leo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StarkNet’s Cairo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...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228600" y="1181735"/>
            <a:ext cx="7855585" cy="3556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None/>
            </a:pPr>
            <a:r>
              <a:rPr lang="en-US" altLang="zh-CN" sz="18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common steps</a:t>
            </a:r>
            <a:r>
              <a:rPr lang="zh-CN" altLang="en-US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</a:t>
            </a:r>
            <a:endParaRPr lang="en-US" altLang="zh-CN" sz="1200" b="1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257300" marR="0" lvl="2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将问题转换成描述</a:t>
            </a:r>
            <a:endParaRPr lang="zh-CN" alt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257300" marR="0" lvl="2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编译电路，并生成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ProverKey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VerificationKey</a:t>
            </a:r>
            <a:endParaRPr lang="en-US" altLang="zh-CN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771650" marR="0" lvl="3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可能需要</a:t>
            </a: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可信设置</a:t>
            </a:r>
            <a:r>
              <a:rPr lang="en-US" altLang="zh-CN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(Trusted Setup)</a:t>
            </a:r>
            <a:endParaRPr lang="en-US" altLang="zh-CN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257300" marR="0" lvl="2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证明者使用Prove函数(</a:t>
            </a: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需结合ProverKey)生成证明（proof）</a:t>
            </a:r>
            <a:endParaRPr lang="zh-CN" alt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257300" marR="0" lvl="2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验证者使用Verify函数</a:t>
            </a:r>
            <a:r>
              <a:rPr lang="en-US" altLang="zh-CN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需</a:t>
            </a: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结合</a:t>
            </a:r>
            <a:r>
              <a:rPr lang="en-US" altLang="zh-CN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VerificationKey)</a:t>
            </a: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验证proof的真假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243205" y="1139190"/>
            <a:ext cx="3919220" cy="347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b="1" i="1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Groth16-</a:t>
            </a:r>
            <a:r>
              <a:rPr lang="en-US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Based</a:t>
            </a:r>
            <a:r>
              <a:rPr lang="zh-CN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</a:t>
            </a:r>
            <a:r>
              <a:rPr lang="en-US" altLang="zh-CN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zkDapp</a:t>
            </a:r>
            <a:r>
              <a:rPr lang="zh-CN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的开发流程</a:t>
            </a:r>
            <a:r>
              <a:rPr lang="en-US" altLang="zh-CN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:</a:t>
            </a:r>
            <a:endParaRPr lang="zh-CN" altLang="en-US" b="1" i="1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1.将问题转换成电路描述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用</a:t>
            </a:r>
            <a:r>
              <a:rPr lang="en-US" altLang="zh-CN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circom</a:t>
            </a:r>
            <a:r>
              <a:rPr lang="zh-CN" altLang="en-US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写电路代码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2.将电路编译 (complie) 成</a:t>
            </a:r>
            <a:r>
              <a:rPr lang="zh-CN" altLang="en-US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R1CS格式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3.任何一方使用</a:t>
            </a:r>
            <a:r>
              <a:rPr lang="zh-CN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2" action="ppaction://hlinkfile"/>
              </a:rPr>
              <a:t>Trusted Setup</a:t>
            </a:r>
            <a:r>
              <a:rPr lang="en-US" altLang="zh-CN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2" action="ppaction://hlinkfile"/>
              </a:rPr>
              <a:t> Ceremony(</a:t>
            </a:r>
            <a:r>
              <a:rPr lang="zh-CN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2" action="ppaction://hlinkfile"/>
              </a:rPr>
              <a:t>可信设置仪式</a:t>
            </a:r>
            <a:r>
              <a:rPr lang="en-US" altLang="zh-CN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2" action="ppaction://hlinkfile"/>
              </a:rPr>
              <a:t>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生成一些随机的参数，包括 PK (proving key)，VK(verifying key)。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4.证明者使用Prove函数生成证明（Proof）。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5.验证者使用Verify函数，验证proof的真假。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 </a:t>
            </a:r>
            <a:endParaRPr lang="zh-CN" altLang="en-US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060" y="1490345"/>
            <a:ext cx="4787900" cy="27705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314055" y="4260850"/>
            <a:ext cx="119634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>
                <a:sym typeface="+mn-ea"/>
              </a:rPr>
              <a:t>图</a:t>
            </a:r>
            <a:r>
              <a:rPr lang="zh-CN" altLang="en-US" sz="800"/>
              <a:t>源自网络</a:t>
            </a:r>
            <a:endParaRPr lang="zh-CN" altLang="en-US" sz="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198120" y="1163955"/>
            <a:ext cx="4318635" cy="2645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b="1" i="1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Kimchi </a:t>
            </a:r>
            <a:r>
              <a:rPr lang="en-US" altLang="en-US" b="1" i="1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-Based</a:t>
            </a:r>
            <a:r>
              <a:rPr lang="zh-CN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</a:t>
            </a:r>
            <a:r>
              <a:rPr lang="en-US" altLang="en-US" b="1" i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Mina’s </a:t>
            </a:r>
            <a:r>
              <a:rPr lang="en-US" altLang="zh-CN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zkApp</a:t>
            </a:r>
            <a:r>
              <a:rPr lang="zh-CN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的开发流程</a:t>
            </a:r>
            <a:r>
              <a:rPr lang="en-US" altLang="zh-CN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:</a:t>
            </a:r>
            <a:endParaRPr lang="zh-CN" altLang="en-US" b="1" i="1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1.将问题转换成电路描述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用</a:t>
            </a:r>
            <a:r>
              <a:rPr lang="en-US" altLang="zh-CN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o1js</a:t>
            </a:r>
            <a:r>
              <a:rPr lang="zh-CN" altLang="en-US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写电路代码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2.将电路编译 (complie) 成</a:t>
            </a: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plonkish</a:t>
            </a:r>
            <a:r>
              <a:rPr lang="zh-CN" altLang="en-US" sz="12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格式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同时生成PK (proving key)，VK(verifying key)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sngStrike" cap="none">
                <a:solidFill>
                  <a:schemeClr val="bg1">
                    <a:lumMod val="6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sngStrike" cap="none">
                <a:solidFill>
                  <a:schemeClr val="bg1">
                    <a:lumMod val="6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3.任何一方使用Trusted Setup生成一些随机的参数，包括 PK (proving key)，VK(verifying key)。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3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.证明者使用函数 Prove 函数生成证明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4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.验证者使用 Verify 函数，验证proof的真假。</a:t>
            </a: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  </a:t>
            </a:r>
            <a:endParaRPr lang="zh-CN" altLang="en-US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995" y="1510030"/>
            <a:ext cx="4737735" cy="2734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05800" y="4511675"/>
            <a:ext cx="75311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800">
                <a:sym typeface="+mn-ea"/>
              </a:rPr>
              <a:t> </a:t>
            </a:r>
            <a:r>
              <a:rPr lang="en-US" altLang="zh-CN" sz="800">
                <a:sym typeface="+mn-ea"/>
                <a:hlinkClick r:id="rId3" action="ppaction://hlinksldjump"/>
              </a:rPr>
              <a:t>jump15</a:t>
            </a:r>
            <a:endParaRPr lang="en-US" altLang="zh-CN" sz="800">
              <a:sym typeface="+mn-ea"/>
              <a:hlinkClick r:id="rId3" action="ppaction://hlinksldjump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385" y="996315"/>
            <a:ext cx="7539990" cy="3448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案例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伪代码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：证明你知道指定哈希值的原像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明文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1: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编写零知识电路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zh-CN" sz="1200" b="1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pseudocode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),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circuitFunc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en-US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private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public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hash0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){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let result = keccak(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assert(result ==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hash0</a:t>
            </a:r>
            <a:r>
              <a:rPr lang="en-US" altLang="en-US" sz="10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true);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//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断言、约束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}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2: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验证者提供哈希值</a:t>
            </a:r>
            <a:r>
              <a:rPr lang="en-US" altLang="en-US" sz="9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3: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证明者编译电路生成PK &amp; VK，执行电路并传入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targetPreImage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参数，生成证明proof, (</a:t>
            </a:r>
            <a:r>
              <a:rPr lang="zh-CN" altLang="en-US" sz="12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pseudocode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const {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PK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VK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} = circuitFunc.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compile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(); // 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编译电路。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若</a:t>
            </a:r>
            <a:r>
              <a:rPr lang="en-US" altLang="zh-CN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Groth16, 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还需要</a:t>
            </a:r>
            <a:r>
              <a:rPr lang="en-US" altLang="zh-CN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Trusted Setup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环节</a:t>
            </a:r>
            <a:endParaRPr lang="en-US" altLang="en-US" sz="10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let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 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= circuitFunc(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targetPreImage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).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prove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(PK) // 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生成证明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4: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验证者验证证明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</a:t>
            </a:r>
            <a:endParaRPr lang="en-US" altLang="zh-CN" sz="12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verify</a:t>
            </a:r>
            <a:r>
              <a:rPr lang="en-US" altLang="en-US" sz="10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(proof, VK) == true // </a:t>
            </a:r>
            <a:r>
              <a:rPr lang="zh-CN" altLang="en-US" sz="10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验证证明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48675" y="4558030"/>
            <a:ext cx="53975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hlinkClick r:id="rId1" action="ppaction://hlinksldjump"/>
              </a:rPr>
              <a:t>jump7</a:t>
            </a:r>
            <a:endParaRPr lang="en-US" altLang="zh-CN" sz="800">
              <a:hlinkClick r:id="rId2" action="ppaction://hlinksldjump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385" y="996315"/>
            <a:ext cx="7539990" cy="3448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案例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伪代码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：证明你知道指定哈希值的原像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明文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1: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编写零知识电路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zh-CN" sz="1200" b="1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pseudocode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),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circuitFunc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en-US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private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public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hash0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){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let result = keccak(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assert(result ==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hash0</a:t>
            </a:r>
            <a:r>
              <a:rPr lang="en-US" altLang="en-US" sz="10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true);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//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断言、约束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}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2: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验证者提供哈希值</a:t>
            </a:r>
            <a:r>
              <a:rPr lang="en-US" altLang="en-US" sz="9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3: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证明者编译电路生成PK &amp; VK，执行电路并传入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targetPreImage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参数，生成证明proof, (</a:t>
            </a:r>
            <a:r>
              <a:rPr lang="zh-CN" altLang="en-US" sz="12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pseudocode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const {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PK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VK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} = circuitFunc.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compile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(); // 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编译电路。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若</a:t>
            </a:r>
            <a:r>
              <a:rPr lang="en-US" altLang="zh-CN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Groth16, 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还需要</a:t>
            </a:r>
            <a:r>
              <a:rPr lang="en-US" altLang="zh-CN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Trusted Setup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环节</a:t>
            </a:r>
            <a:endParaRPr lang="en-US" altLang="en-US" sz="10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let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 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= circuitFunc(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targetPreImage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).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prove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(PK) // 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生成证明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4: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验证者验证证明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</a:t>
            </a:r>
            <a:endParaRPr lang="en-US" altLang="zh-CN" sz="12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verify</a:t>
            </a:r>
            <a:r>
              <a:rPr lang="en-US" altLang="en-US" sz="10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(proof, VK) == true // </a:t>
            </a:r>
            <a:r>
              <a:rPr lang="zh-CN" altLang="en-US" sz="10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验证证明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48675" y="4558030"/>
            <a:ext cx="53975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hlinkClick r:id="rId1" action="ppaction://hlinksldjump"/>
              </a:rPr>
              <a:t>jump7</a:t>
            </a:r>
            <a:endParaRPr lang="en-US" altLang="zh-CN" sz="800">
              <a:hlinkClick r:id="rId2" action="ppaction://hlinksldjump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 t="-2000" r="-1000"/>
          </a:stretch>
        </a:blipFill>
        <a:effectLst/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/>
        </p:nvSpPr>
        <p:spPr>
          <a:xfrm>
            <a:off x="288350" y="984637"/>
            <a:ext cx="852600" cy="3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200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(I)     </a:t>
            </a: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(II)   </a:t>
            </a: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(III) </a:t>
            </a: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(IV)</a:t>
            </a:r>
            <a:endParaRPr lang="en-US"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08" name="Google Shape;108;p20"/>
          <p:cNvSpPr txBox="1"/>
          <p:nvPr/>
        </p:nvSpPr>
        <p:spPr>
          <a:xfrm>
            <a:off x="1046772" y="997225"/>
            <a:ext cx="6063000" cy="3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200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ZKP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</a:t>
            </a:r>
            <a:endParaRPr lang="en-US"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</a:t>
            </a:r>
            <a:endParaRPr lang="en-US"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lang="en-US"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06908" y="364097"/>
            <a:ext cx="1338543" cy="52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539750" y="1082675"/>
            <a:ext cx="7539990" cy="37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zkp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应用在信息系统中时，开发思维需要转变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...</a:t>
            </a:r>
            <a:endParaRPr lang="zh-CN" alt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5980" y="1544955"/>
            <a:ext cx="3349625" cy="29444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1600" b="1"/>
              <a:t>普通程序代码</a:t>
            </a:r>
            <a:r>
              <a:rPr lang="zh-CN" altLang="en-US"/>
              <a:t>：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/>
              <a:t>强调的是计算</a:t>
            </a:r>
            <a:endParaRPr lang="zh-CN" altLang="en-US" sz="12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/>
              <a:t>不关注隐私</a:t>
            </a:r>
            <a:endParaRPr lang="zh-CN" altLang="en-US" sz="12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/>
              <a:t>非静态</a:t>
            </a:r>
            <a:endParaRPr lang="zh-CN" altLang="en-US" sz="120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/>
              <a:t>if-else</a:t>
            </a:r>
            <a:endParaRPr lang="en-US" altLang="zh-CN" sz="120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/>
              <a:t>for-loop</a:t>
            </a:r>
            <a:endParaRPr lang="en-US" altLang="zh-CN" sz="120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/>
              <a:t>unfixed loop times</a:t>
            </a:r>
            <a:endParaRPr lang="en-US" altLang="zh-CN" sz="120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/>
              <a:t>break/continue...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>
            <a:off x="4690110" y="1544955"/>
            <a:ext cx="3927475" cy="2945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sz="1600" b="1"/>
              <a:t>ZKP</a:t>
            </a:r>
            <a:r>
              <a:rPr lang="zh-CN" altLang="en-US" sz="1600" b="1"/>
              <a:t>电路代码</a:t>
            </a:r>
            <a:r>
              <a:rPr lang="zh-CN" altLang="en-US"/>
              <a:t>: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强调的是</a:t>
            </a:r>
            <a:r>
              <a:rPr lang="en-US" altLang="zh-CN" sz="1200" b="1"/>
              <a:t> </a:t>
            </a:r>
            <a:r>
              <a:rPr lang="zh-CN" altLang="en-US" sz="1200" b="1"/>
              <a:t>证明和验证</a:t>
            </a:r>
            <a:endParaRPr lang="zh-CN" altLang="en-US" sz="1200" b="1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电路约束（即断言</a:t>
            </a:r>
            <a:r>
              <a:rPr lang="en-US" altLang="zh-CN" sz="1200" b="1"/>
              <a:t>assert</a:t>
            </a:r>
            <a:r>
              <a:rPr lang="zh-CN" altLang="en-US" sz="1200" b="1"/>
              <a:t>）</a:t>
            </a:r>
            <a:endParaRPr lang="zh-CN" altLang="en-US" sz="1200" b="1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可以保护隐私</a:t>
            </a:r>
            <a:endParaRPr lang="zh-CN" altLang="en-US" sz="12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静态性</a:t>
            </a:r>
            <a:r>
              <a:rPr lang="en-US" altLang="zh-CN" sz="800"/>
              <a:t>(</a:t>
            </a:r>
            <a:r>
              <a:rPr lang="zh-CN" altLang="en-US" sz="800">
                <a:highlight>
                  <a:srgbClr val="FFFF00"/>
                </a:highlight>
              </a:rPr>
              <a:t>后面代码时会细讲</a:t>
            </a:r>
            <a:r>
              <a:rPr lang="en-US" altLang="zh-CN" sz="800"/>
              <a:t>)</a:t>
            </a:r>
            <a:endParaRPr lang="zh-CN" altLang="en-US" sz="1200" b="1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/>
              <a:t>no traditional if-else</a:t>
            </a:r>
            <a:endParaRPr lang="en-US" altLang="zh-CN" sz="1200" b="1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/>
              <a:t>for-loop</a:t>
            </a:r>
            <a:endParaRPr lang="en-US" altLang="zh-CN" sz="1200" b="1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/>
              <a:t>fixed loop times</a:t>
            </a:r>
            <a:endParaRPr lang="en-US" altLang="zh-CN" sz="1200"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2665" y="1550670"/>
            <a:ext cx="6543040" cy="3133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2" algn="l">
              <a:lnSpc>
                <a:spcPct val="120000"/>
              </a:lnSpc>
            </a:pP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n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n-1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...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i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...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0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Samples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: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circuit0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() -&gt; p0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circuit1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(p0) -&gt; p1    // verify(p1)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circuit2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() -&gt; p2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circuit3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(p1, p2) -&gt; p3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// verify(p3) 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483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Recursive ZKP:</a:t>
            </a:r>
            <a:endParaRPr lang="en-US" altLang="zh-CN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(II) What &amp; How &amp; Why Mina</a:t>
            </a:r>
            <a:endParaRPr lang="en-US" sz="2200" b="0" i="0" u="none" strike="noStrike" cap="none">
              <a:solidFill>
                <a:schemeClr val="tx1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07365" y="1508760"/>
            <a:ext cx="9066530" cy="30416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BTC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：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首个加密货币，赋予个人对其资产的完全控制权</a:t>
            </a:r>
            <a:r>
              <a:rPr lang="en-US" sz="24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 </a:t>
            </a:r>
            <a:endParaRPr lang="en-US" sz="2400" b="1">
              <a:solidFill>
                <a:srgbClr val="FF68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ETH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：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为加密货币引入了可编程层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, 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催生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Dapp&amp;Defi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浪潮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sz="2400" b="1">
              <a:solidFill>
                <a:srgbClr val="FF68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24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MINA  !!!</a:t>
            </a:r>
            <a:endParaRPr lang="en-US" altLang="en-US" sz="2400" b="1">
              <a:solidFill>
                <a:srgbClr val="FF68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</p:txBody>
      </p:sp>
      <p:sp>
        <p:nvSpPr>
          <p:cNvPr id="5" name="下箭头 4"/>
          <p:cNvSpPr/>
          <p:nvPr/>
        </p:nvSpPr>
        <p:spPr>
          <a:xfrm>
            <a:off x="1708150" y="2032635"/>
            <a:ext cx="266065" cy="398780"/>
          </a:xfrm>
          <a:prstGeom prst="downArrow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下箭头 5"/>
          <p:cNvSpPr/>
          <p:nvPr/>
        </p:nvSpPr>
        <p:spPr>
          <a:xfrm>
            <a:off x="1708150" y="3129915"/>
            <a:ext cx="266065" cy="398780"/>
          </a:xfrm>
          <a:prstGeom prst="downArrow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8020" y="1080135"/>
            <a:ext cx="7292975" cy="800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marR="0" lvl="0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world's </a:t>
            </a:r>
            <a:r>
              <a:rPr 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First </a:t>
            </a:r>
            <a:r>
              <a:rPr lang="en-US" sz="1800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&amp; </a:t>
            </a:r>
            <a:r>
              <a:rPr 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Only Layer1</a:t>
            </a:r>
            <a:r>
              <a:rPr 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 that provides zkProgrammability </a:t>
            </a:r>
            <a:endParaRPr lang="en-US" sz="180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world</a:t>
            </a:r>
            <a:r>
              <a:rPr 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's</a:t>
            </a:r>
            <a:r>
              <a:rPr lang="zh-CN" alt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 </a:t>
            </a:r>
            <a:r>
              <a:rPr lang="en-US" altLang="zh-CN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L</a:t>
            </a:r>
            <a:r>
              <a:rPr lang="zh-CN" alt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ightest</a:t>
            </a:r>
            <a:r>
              <a:rPr lang="zh-CN" altLang="en-US" sz="1800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, </a:t>
            </a:r>
            <a:r>
              <a:rPr lang="en-US" altLang="zh-CN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M</a:t>
            </a:r>
            <a:r>
              <a:rPr lang="zh-CN" alt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ost </a:t>
            </a:r>
            <a:r>
              <a:rPr lang="en-US" altLang="zh-CN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A</a:t>
            </a:r>
            <a:r>
              <a:rPr lang="zh-CN" alt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ccessible</a:t>
            </a:r>
            <a:r>
              <a:rPr lang="zh-CN" alt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 blockchain</a:t>
            </a:r>
            <a:endParaRPr lang="zh-CN" altLang="en-US" sz="18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900" y="2255520"/>
            <a:ext cx="6856095" cy="210375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8230" y="1316990"/>
            <a:ext cx="63277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Bitcoin's blockchain size was close to </a:t>
            </a:r>
            <a:r>
              <a:rPr lang="en-US" altLang="zh-CN"/>
              <a:t>611GB</a:t>
            </a:r>
            <a:r>
              <a:rPr lang="zh-CN" altLang="en-US"/>
              <a:t> </a:t>
            </a:r>
            <a:r>
              <a:rPr lang="en-US" altLang="zh-CN"/>
              <a:t>on Oct28,</a:t>
            </a:r>
            <a:r>
              <a:rPr lang="zh-CN" altLang="en-US"/>
              <a:t>2024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803400"/>
            <a:ext cx="6116320" cy="238061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990" y="1691005"/>
            <a:ext cx="6817360" cy="27368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2155" y="1384300"/>
            <a:ext cx="63277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Ethereum</a:t>
            </a:r>
            <a:r>
              <a:rPr lang="zh-CN" altLang="en-US"/>
              <a:t>'s blockchain size </a:t>
            </a:r>
            <a:r>
              <a:rPr lang="en-US" altLang="zh-CN"/>
              <a:t>is</a:t>
            </a:r>
            <a:r>
              <a:rPr lang="zh-CN" altLang="en-US"/>
              <a:t> close to </a:t>
            </a:r>
            <a:r>
              <a:rPr lang="en-US" altLang="zh-CN"/>
              <a:t>1.2TB</a:t>
            </a:r>
            <a:r>
              <a:rPr lang="zh-CN" altLang="en-US"/>
              <a:t> in </a:t>
            </a:r>
            <a:r>
              <a:rPr lang="en-US" altLang="zh-CN"/>
              <a:t>Oct28,</a:t>
            </a:r>
            <a:r>
              <a:rPr lang="zh-CN" altLang="en-US"/>
              <a:t>2024</a:t>
            </a:r>
            <a:endParaRPr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4160" y="139319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GB/TB, </a:t>
            </a:r>
            <a:r>
              <a:rPr lang="zh-CN" altLang="en-US">
                <a:latin typeface="华文细黑" panose="02010600040101010101" charset="-122"/>
                <a:ea typeface="华文细黑" panose="02010600040101010101" charset="-122"/>
              </a:rPr>
              <a:t>Increasing 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Size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9160" y="139319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rgbClr val="FF603B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22KB, fixed size</a:t>
            </a:r>
            <a:endParaRPr lang="zh-CN" altLang="en-US"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5340" y="363855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by recursive zkp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3" name="图片 2" descr="mina-cubes-16colors-10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" y="1736090"/>
            <a:ext cx="3315970" cy="1866265"/>
          </a:xfrm>
          <a:prstGeom prst="rect">
            <a:avLst/>
          </a:prstGeom>
        </p:spPr>
      </p:pic>
      <p:pic>
        <p:nvPicPr>
          <p:cNvPr id="2" name="图片 1" descr="mina-heavy-16colors-condensed-10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205" y="1736090"/>
            <a:ext cx="3297555" cy="1855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3700" y="1993900"/>
            <a:ext cx="3276600" cy="25374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82345" y="1181100"/>
            <a:ext cx="637095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en-US" altLang="zh-CN" sz="16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Recusive zkSNARK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: </a:t>
            </a:r>
            <a:endParaRPr lang="en-US" altLang="zh-CN" b="1" i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indent="457200">
              <a:lnSpc>
                <a:spcPct val="130000"/>
              </a:lnSpc>
            </a:pPr>
            <a:r>
              <a:rPr lang="en-US" altLang="zh-CN" sz="12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</a:t>
            </a:r>
            <a:r>
              <a:rPr lang="en-US" altLang="zh-CN" sz="9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n</a:t>
            </a:r>
            <a:r>
              <a:rPr lang="en-US" altLang="zh-CN" sz="12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 </a:t>
            </a:r>
            <a:r>
              <a:rPr lang="en-US" altLang="zh-CN" sz="12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</a:t>
            </a:r>
            <a:r>
              <a:rPr lang="en-US" altLang="zh-CN" sz="900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n-1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...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 </a:t>
            </a:r>
            <a:r>
              <a:rPr lang="en-US" altLang="zh-CN" sz="12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</a:t>
            </a:r>
            <a:r>
              <a:rPr lang="en-US" altLang="zh-CN" sz="900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i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...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 </a:t>
            </a:r>
            <a:r>
              <a:rPr lang="en-US" altLang="zh-CN" sz="12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</a:t>
            </a:r>
            <a:r>
              <a:rPr lang="en-US" altLang="zh-CN" sz="900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0</a:t>
            </a:r>
            <a:endParaRPr lang="en-US" altLang="zh-CN" sz="900" i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6230" y="1188085"/>
            <a:ext cx="8241665" cy="2494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l">
              <a:lnSpc>
                <a:spcPct val="150000"/>
              </a:lnSpc>
            </a:pPr>
            <a:r>
              <a:rPr lang="en-US" altLang="zh-CN" sz="16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The Common steps of POS-C</a:t>
            </a:r>
            <a:r>
              <a:rPr lang="en-US" altLang="zh-CN" sz="16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hain’s Consensus:</a:t>
            </a:r>
            <a:endParaRPr lang="en-US" altLang="zh-CN" sz="16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 algn="l">
              <a:lnSpc>
                <a:spcPct val="170000"/>
              </a:lnSpc>
            </a:pP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1) Choose Block Producer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 algn="l">
              <a:lnSpc>
                <a:spcPct val="170000"/>
              </a:lnSpc>
            </a:pP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2) Construct a new Block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914400" lvl="2" indent="457200" algn="l">
              <a:lnSpc>
                <a:spcPct val="170000"/>
              </a:lnSpc>
            </a:pPr>
            <a:r>
              <a:rPr lang="en-US" altLang="zh-CN" sz="1200" b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1) Validate a set of Tx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914400" lvl="2" indent="457200" algn="l">
              <a:lnSpc>
                <a:spcPct val="170000"/>
              </a:lnSpc>
            </a:pPr>
            <a:r>
              <a:rPr lang="en-US" altLang="zh-CN" sz="1200" b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2) Construct a new Block based on </a:t>
            </a:r>
            <a:r>
              <a:rPr lang="en-US" altLang="zh-CN" sz="1200" b="1" i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the validated Tx set</a:t>
            </a:r>
            <a:r>
              <a:rPr lang="en-US" altLang="zh-CN" sz="1200" b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&amp; </a:t>
            </a:r>
            <a:r>
              <a:rPr lang="en-US" altLang="zh-CN" sz="1200" b="1" i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Previous Block’s hash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 algn="l">
              <a:lnSpc>
                <a:spcPct val="170000"/>
              </a:lnSpc>
            </a:pP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3) Broadcast </a:t>
            </a: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the new block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 algn="l">
              <a:lnSpc>
                <a:spcPct val="170000"/>
              </a:lnSpc>
            </a:pP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4) Other validators validate the new block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1215" y="1287780"/>
            <a:ext cx="8253095" cy="2040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Key Milestones:</a:t>
            </a:r>
            <a:endParaRPr lang="en-US" altLang="zh-CN" sz="1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2017: </a:t>
            </a: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init development </a:t>
            </a:r>
            <a:endParaRPr lang="en-US" altLang="zh-CN" sz="16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2020: testnet release</a:t>
            </a:r>
            <a:endParaRPr lang="en-US" altLang="zh-CN" sz="16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3/2021: mainnet release</a:t>
            </a:r>
            <a:endParaRPr lang="en-US" altLang="zh-CN" sz="16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6/</a:t>
            </a:r>
            <a:r>
              <a:rPr lang="en-US" altLang="zh-CN" sz="16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2024</a:t>
            </a: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 主网硬分叉(伯克利升级) </a:t>
            </a:r>
            <a:r>
              <a:rPr lang="en-US" altLang="zh-CN" sz="1600"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</a:rPr>
              <a:t>→</a:t>
            </a: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en-US" altLang="zh-CN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the world’s 1st ZK Layer1 with ZK Programmability</a:t>
            </a:r>
            <a:endParaRPr lang="en-US" altLang="zh-CN" b="1">
              <a:solidFill>
                <a:srgbClr val="FF68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8960" y="1031875"/>
            <a:ext cx="8510270" cy="16592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 producing process(high-level view)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:</a:t>
            </a:r>
            <a:endParaRPr lang="en-US" altLang="zh-CN" sz="12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step1) validate a batch of Tx;    -&gt;  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generate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TxBatchProof</a:t>
            </a:r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step2) construct new </a:t>
            </a:r>
            <a:r>
              <a:rPr lang="en-US" altLang="zh-CN" sz="10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Block_i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based on </a:t>
            </a:r>
            <a:r>
              <a:rPr lang="en-US" altLang="zh-CN" sz="10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Tx Batch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&amp; </a:t>
            </a:r>
            <a:r>
              <a:rPr lang="en-US" altLang="zh-CN" sz="10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lastBlock’s hash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-&gt;  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generate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BlockProof_i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(</a:t>
            </a:r>
            <a:r>
              <a:rPr lang="en-US" altLang="zh-CN" sz="9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including verify </a:t>
            </a:r>
            <a:r>
              <a:rPr lang="en-US" altLang="zh-CN" sz="9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TxBatchProof</a:t>
            </a:r>
            <a:r>
              <a:rPr lang="en-US" altLang="zh-CN" sz="9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internally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)</a:t>
            </a:r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step3) generate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Chain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Proof_i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based on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Chain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Proof_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i -1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&amp;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BlockProof_i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endParaRPr lang="en-US" altLang="zh-CN" sz="1000" b="1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>
              <a:lnSpc>
                <a:spcPct val="150000"/>
              </a:lnSpc>
            </a:pPr>
            <a:r>
              <a:rPr lang="en-US" altLang="zh-CN" sz="1000" b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Each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ChainProof_i 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means : </a:t>
            </a:r>
            <a:r>
              <a:rPr lang="en-US" altLang="zh-CN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</a:t>
            </a:r>
            <a:r>
              <a:rPr lang="en-US" altLang="zh-CN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he Whole Chain History from </a:t>
            </a:r>
            <a:r>
              <a:rPr lang="en-US" altLang="zh-CN" sz="1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GenesisBlock </a:t>
            </a:r>
            <a:r>
              <a:rPr lang="en-US" altLang="zh-CN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to </a:t>
            </a:r>
            <a:r>
              <a:rPr lang="en-US" altLang="zh-CN" sz="1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Block_i</a:t>
            </a:r>
            <a:r>
              <a:rPr lang="en-US" altLang="zh-CN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is Valid.</a:t>
            </a:r>
            <a:endParaRPr lang="en-US" altLang="zh-CN" sz="1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40015" y="4505325"/>
            <a:ext cx="114046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00">
                <a:solidFill>
                  <a:schemeClr val="bg1">
                    <a:lumMod val="65000"/>
                  </a:schemeClr>
                </a:solidFill>
              </a:rPr>
              <a:t>SNARK Workers</a:t>
            </a:r>
            <a:endParaRPr lang="en-US" altLang="zh-CN" sz="90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1321435" y="2244090"/>
          <a:ext cx="6470015" cy="2491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10294620" imgH="3939540" progId="Paint.Picture">
                  <p:embed/>
                </p:oleObj>
              </mc:Choice>
              <mc:Fallback>
                <p:oleObj name="" r:id="rId1" imgW="10294620" imgH="393954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321435" y="2244090"/>
                        <a:ext cx="6470015" cy="2491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83180" y="1415415"/>
            <a:ext cx="13481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Size: 1</a:t>
            </a:r>
            <a:r>
              <a:rPr lang="en-US" altLang="zh-CN">
                <a:solidFill>
                  <a:schemeClr val="bg1">
                    <a:lumMod val="65000"/>
                  </a:schemeClr>
                </a:solidFill>
              </a:rPr>
              <a:t>~</a:t>
            </a:r>
            <a:r>
              <a:rPr lang="en-US" altLang="zh-CN"/>
              <a:t>2kb</a:t>
            </a:r>
            <a:endParaRPr lang="en-US" altLang="zh-CN"/>
          </a:p>
        </p:txBody>
      </p:sp>
      <p:graphicFrame>
        <p:nvGraphicFramePr>
          <p:cNvPr id="5" name="对象 4"/>
          <p:cNvGraphicFramePr/>
          <p:nvPr/>
        </p:nvGraphicFramePr>
        <p:xfrm>
          <a:off x="2696210" y="1764665"/>
          <a:ext cx="3752215" cy="1883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3749040" imgH="1882140" progId="Paint.Picture">
                  <p:embed/>
                </p:oleObj>
              </mc:Choice>
              <mc:Fallback>
                <p:oleObj name="" r:id="rId1" imgW="3749040" imgH="188214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96210" y="1764665"/>
                        <a:ext cx="3752215" cy="1883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9295" y="2088515"/>
            <a:ext cx="4348480" cy="2505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1544320"/>
            <a:ext cx="3718560" cy="25393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0030" y="1186180"/>
            <a:ext cx="30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华文细黑" panose="02010600040101010101" charset="-122"/>
                <a:ea typeface="华文细黑" panose="02010600040101010101" charset="-122"/>
                <a:sym typeface="+mn-ea"/>
              </a:rPr>
              <a:t>by </a:t>
            </a:r>
            <a:r>
              <a:rPr lang="en-US" altLang="zh-CN">
                <a:solidFill>
                  <a:srgbClr val="FF681A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recursive </a:t>
            </a:r>
            <a:r>
              <a:rPr lang="en-US" altLang="zh-CN">
                <a:latin typeface="华文细黑" panose="02010600040101010101" charset="-122"/>
                <a:ea typeface="华文细黑" panose="02010600040101010101" charset="-122"/>
                <a:sym typeface="+mn-ea"/>
              </a:rPr>
              <a:t>zkp</a:t>
            </a:r>
            <a:endParaRPr lang="en-US" altLang="zh-CN">
              <a:latin typeface="华文细黑" panose="02010600040101010101" charset="-122"/>
              <a:ea typeface="华文细黑" panose="02010600040101010101" charset="-122"/>
            </a:endParaRPr>
          </a:p>
          <a:p>
            <a:endParaRPr lang="zh-CN" altLang="en-US"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91660" y="170815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A validating node</a:t>
            </a:r>
            <a:r>
              <a:rPr lang="en-US">
                <a:solidFill>
                  <a:srgbClr val="FF603B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 </a:t>
            </a:r>
            <a:r>
              <a:rPr lang="en-US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=</a:t>
            </a:r>
            <a:r>
              <a:rPr lang="en-US">
                <a:solidFill>
                  <a:srgbClr val="FF603B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 22KB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094480" y="3158490"/>
            <a:ext cx="3606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➪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0030" y="4083685"/>
            <a:ext cx="370649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/>
              <a:t>tips: recusive zkp = </a:t>
            </a:r>
            <a:r>
              <a:rPr lang="en-US" altLang="zh-CN" sz="800" b="1"/>
              <a:t>Proof </a:t>
            </a:r>
            <a:r>
              <a:rPr lang="en-US" altLang="zh-CN" sz="800"/>
              <a:t>of </a:t>
            </a:r>
            <a:r>
              <a:rPr lang="en-US" altLang="zh-CN" sz="800" b="1"/>
              <a:t>Proof </a:t>
            </a:r>
            <a:r>
              <a:rPr lang="en-US" altLang="zh-CN" sz="800">
                <a:sym typeface="+mn-ea"/>
              </a:rPr>
              <a:t>of </a:t>
            </a:r>
            <a:r>
              <a:rPr lang="en-US" altLang="zh-CN" sz="800" b="1">
                <a:sym typeface="+mn-ea"/>
              </a:rPr>
              <a:t>Proof</a:t>
            </a:r>
            <a:r>
              <a:rPr lang="en-US" altLang="zh-CN" sz="800">
                <a:sym typeface="+mn-ea"/>
              </a:rPr>
              <a:t>...of </a:t>
            </a:r>
            <a:r>
              <a:rPr lang="en-US" altLang="zh-CN" sz="800" b="1">
                <a:sym typeface="+mn-ea"/>
              </a:rPr>
              <a:t>Proof</a:t>
            </a:r>
            <a:r>
              <a:rPr lang="en-US" altLang="zh-CN" sz="800">
                <a:sym typeface="+mn-ea"/>
              </a:rPr>
              <a:t>...</a:t>
            </a:r>
            <a:endParaRPr lang="en-US" altLang="zh-CN" sz="800" b="1">
              <a:sym typeface="+mn-e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4065" y="1132840"/>
            <a:ext cx="768667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sz="1600" b="1">
                <a:solidFill>
                  <a:srgbClr val="FF603B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22KB</a:t>
            </a:r>
            <a:r>
              <a:rPr lang="zh-CN" altLang="en-US" sz="1600" b="1"/>
              <a:t>的好处：</a:t>
            </a:r>
            <a:endParaRPr lang="zh-CN" altLang="en-US" sz="1600" b="1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zh-CN" altLang="en-US" sz="1200"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0430" y="3768090"/>
            <a:ext cx="6904990" cy="49530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en-US" altLang="zh-CN" sz="20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MINA -- The world’s Lightest, Most Accessible blockchain.</a:t>
            </a:r>
            <a:endParaRPr lang="en-US" altLang="zh-CN" sz="200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下箭头 3"/>
          <p:cNvSpPr/>
          <p:nvPr/>
        </p:nvSpPr>
        <p:spPr>
          <a:xfrm>
            <a:off x="1233170" y="1783715"/>
            <a:ext cx="348615" cy="171259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09470" y="1508760"/>
            <a:ext cx="4924425" cy="17945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ea typeface="宋体" panose="02010600030101010101" pitchFamily="2" charset="-122"/>
                <a:sym typeface="+mn-ea"/>
              </a:rPr>
              <a:t>低资源需求</a:t>
            </a:r>
            <a:endParaRPr lang="zh-CN" altLang="en-US" b="1">
              <a:ea typeface="宋体" panose="02010600030101010101" pitchFamily="2" charset="-122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ea typeface="宋体" panose="02010600030101010101" pitchFamily="2" charset="-122"/>
                <a:sym typeface="+mn-ea"/>
              </a:rPr>
              <a:t>可以在一个手机、一个网页里轻松运行和验证区块链</a:t>
            </a:r>
            <a:endParaRPr lang="zh-CN" altLang="en-US" sz="1200">
              <a:ea typeface="宋体" panose="02010600030101010101" pitchFamily="2" charset="-122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ea typeface="宋体" panose="02010600030101010101" pitchFamily="2" charset="-122"/>
                <a:sym typeface="+mn-ea"/>
              </a:rPr>
              <a:t>无需担心数据膨胀带来的存储压力</a:t>
            </a:r>
            <a:endParaRPr lang="zh-CN" altLang="en-US" sz="1200">
              <a:ea typeface="宋体" panose="02010600030101010101" pitchFamily="2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ea typeface="宋体" panose="02010600030101010101" pitchFamily="2" charset="-122"/>
                <a:sym typeface="+mn-ea"/>
              </a:rPr>
              <a:t>高效同步</a:t>
            </a:r>
            <a:endParaRPr lang="zh-CN" altLang="en-US" b="1">
              <a:ea typeface="宋体" panose="02010600030101010101" pitchFamily="2" charset="-122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ea typeface="宋体" panose="02010600030101010101" pitchFamily="2" charset="-122"/>
                <a:sym typeface="+mn-ea"/>
              </a:rPr>
              <a:t>快速启动</a:t>
            </a:r>
            <a:endParaRPr lang="zh-CN" altLang="en-US" sz="1200">
              <a:ea typeface="宋体" panose="02010600030101010101" pitchFamily="2" charset="-122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ea typeface="宋体" panose="02010600030101010101" pitchFamily="2" charset="-122"/>
                <a:sym typeface="+mn-ea"/>
              </a:rPr>
              <a:t>减少传输带宽</a:t>
            </a:r>
            <a:endParaRPr lang="zh-CN" altLang="en-US" sz="1200">
              <a:ea typeface="宋体" panose="02010600030101010101" pitchFamily="2" charset="-122"/>
            </a:endParaRPr>
          </a:p>
          <a:p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2720" y="1120775"/>
            <a:ext cx="6258560" cy="352552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8020" y="1174115"/>
            <a:ext cx="8254365" cy="139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privacy and security layer for Web3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universal proof layer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8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ZK blockchain for a secure, private and verifiable internet</a:t>
            </a: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(</a:t>
            </a:r>
            <a:r>
              <a:rPr lang="en-US" altLang="zh-CN" sz="1800" b="1" i="0" u="none" strike="noStrike" cap="none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Httpz</a:t>
            </a: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)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.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(III) </a:t>
            </a:r>
            <a:r>
              <a:rPr lang="en-US" sz="2200" b="0" i="0" u="none" strike="noStrike" cap="none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Community Resources for Dev</a:t>
            </a: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 </a:t>
            </a:r>
            <a:endParaRPr lang="en-US" sz="2200" i="0" u="none" strike="noStrike" cap="none">
              <a:solidFill>
                <a:schemeClr val="tx1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85595" y="1204595"/>
            <a:ext cx="331914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Official Website</a:t>
            </a:r>
            <a:r>
              <a:rPr lang="en-US" altLang="zh-CN"/>
              <a:t>:  </a:t>
            </a:r>
            <a:endParaRPr lang="en-US" altLang="zh-CN"/>
          </a:p>
          <a:p>
            <a:pPr indent="457200"/>
            <a:r>
              <a:rPr lang="en-US" altLang="zh-CN">
                <a:hlinkClick r:id="rId1" action="ppaction://hlinkfile"/>
              </a:rPr>
              <a:t>https://minaprotocol.com</a:t>
            </a:r>
            <a:endParaRPr lang="en-US" altLang="zh-CN"/>
          </a:p>
          <a:p>
            <a:r>
              <a:rPr lang="en-US" altLang="zh-CN" b="1"/>
              <a:t>Official X: </a:t>
            </a:r>
            <a:endParaRPr lang="en-US" altLang="zh-CN" b="1"/>
          </a:p>
          <a:p>
            <a:pPr indent="457200"/>
            <a:r>
              <a:rPr lang="en-US" altLang="zh-CN">
                <a:hlinkClick r:id="rId2" action="ppaction://hlinkfile"/>
              </a:rPr>
              <a:t>https://x.com/MinaProtocol</a:t>
            </a:r>
            <a:endParaRPr lang="en-US" altLang="zh-CN"/>
          </a:p>
          <a:p>
            <a:r>
              <a:rPr lang="en-US" altLang="zh-CN" b="1"/>
              <a:t>Official Doc</a:t>
            </a:r>
            <a:r>
              <a:rPr lang="en-US" altLang="zh-CN"/>
              <a:t>: </a:t>
            </a:r>
            <a:endParaRPr lang="en-US" altLang="zh-CN"/>
          </a:p>
          <a:p>
            <a:pPr indent="457200"/>
            <a:r>
              <a:rPr lang="en-US" altLang="zh-CN">
                <a:hlinkClick r:id="rId3" action="ppaction://hlinkfile"/>
              </a:rPr>
              <a:t>https://docs.minaprotocol.com</a:t>
            </a:r>
            <a:endParaRPr lang="en-US" altLang="zh-CN"/>
          </a:p>
          <a:p>
            <a:r>
              <a:rPr lang="en-US" altLang="zh-CN" b="1"/>
              <a:t>Official Github</a:t>
            </a:r>
            <a:r>
              <a:rPr lang="en-US" altLang="zh-CN"/>
              <a:t>: </a:t>
            </a:r>
            <a:endParaRPr lang="en-US" altLang="zh-CN"/>
          </a:p>
          <a:p>
            <a:pPr indent="457200"/>
            <a:r>
              <a:rPr lang="en-US" altLang="zh-CN">
                <a:hlinkClick r:id="rId4" action="ppaction://hlinkfile"/>
              </a:rPr>
              <a:t>https://github.com/minaProtocol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en-US" altLang="zh-CN" b="1"/>
              <a:t>o1lab </a:t>
            </a:r>
            <a:r>
              <a:rPr lang="en-US" altLang="zh-CN" b="1">
                <a:sym typeface="+mn-ea"/>
              </a:rPr>
              <a:t>Website</a:t>
            </a:r>
            <a:r>
              <a:rPr lang="en-US" altLang="zh-CN"/>
              <a:t>: </a:t>
            </a:r>
            <a:endParaRPr lang="en-US" altLang="zh-CN"/>
          </a:p>
          <a:p>
            <a:pPr indent="457200"/>
            <a:r>
              <a:rPr lang="en-US" altLang="zh-CN">
                <a:hlinkClick r:id="rId5" action="ppaction://hlinkfile"/>
              </a:rPr>
              <a:t>https://www.o1labs.org</a:t>
            </a:r>
            <a:endParaRPr lang="en-US" altLang="zh-CN"/>
          </a:p>
          <a:p>
            <a:r>
              <a:rPr lang="en-US" altLang="zh-CN" b="1"/>
              <a:t>o1js </a:t>
            </a:r>
            <a:r>
              <a:rPr lang="en-US" altLang="zh-CN" b="1">
                <a:sym typeface="+mn-ea"/>
              </a:rPr>
              <a:t>Github</a:t>
            </a:r>
            <a:r>
              <a:rPr lang="en-US" altLang="zh-CN"/>
              <a:t>: </a:t>
            </a:r>
            <a:endParaRPr lang="en-US" altLang="zh-CN"/>
          </a:p>
          <a:p>
            <a:pPr indent="457200"/>
            <a:r>
              <a:rPr lang="en-US" altLang="zh-CN">
                <a:hlinkClick r:id="rId6" action="ppaction://hlinkfile"/>
              </a:rPr>
              <a:t>https://github.com/o1-labs</a:t>
            </a:r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655" y="1807210"/>
            <a:ext cx="2741295" cy="8261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2820" y="3644265"/>
            <a:ext cx="1370330" cy="93853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2960" y="1428750"/>
            <a:ext cx="5972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Mina Chain Explorer</a:t>
            </a:r>
            <a:r>
              <a:rPr lang="en-US" altLang="zh-CN"/>
              <a:t>:</a:t>
            </a:r>
            <a:endParaRPr lang="en-US" altLang="zh-CN"/>
          </a:p>
          <a:p>
            <a:pPr indent="457200"/>
            <a:r>
              <a:rPr lang="en-US" altLang="zh-CN">
                <a:hlinkClick r:id="rId1" action="ppaction://hlinkfile"/>
              </a:rPr>
              <a:t>https://minascan.io/mainnet/home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585" y="2213610"/>
            <a:ext cx="3952875" cy="93345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5490" y="1259205"/>
            <a:ext cx="5972810" cy="800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/>
              <a:t>Auro Wallet</a:t>
            </a:r>
            <a:r>
              <a:rPr lang="en-US" altLang="zh-CN"/>
              <a:t>:</a:t>
            </a:r>
            <a:endParaRPr lang="en-US" altLang="zh-CN"/>
          </a:p>
          <a:p>
            <a:pPr indent="457200"/>
            <a:r>
              <a:rPr lang="en-US" altLang="zh-CN">
                <a:hlinkClick r:id="rId1" action="ppaction://hlinkfile"/>
              </a:rPr>
              <a:t>https://www.aurowallet.com/</a:t>
            </a:r>
            <a:endParaRPr lang="en-US" altLang="zh-CN"/>
          </a:p>
        </p:txBody>
      </p:sp>
      <p:sp>
        <p:nvSpPr>
          <p:cNvPr id="2" name="文本框 1"/>
          <p:cNvSpPr txBox="1"/>
          <p:nvPr/>
        </p:nvSpPr>
        <p:spPr>
          <a:xfrm>
            <a:off x="745490" y="3025775"/>
            <a:ext cx="5416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ym typeface="+mn-ea"/>
              </a:rPr>
              <a:t>P</a:t>
            </a:r>
            <a:r>
              <a:rPr lang="zh-CN" altLang="en-US" b="1">
                <a:sym typeface="+mn-ea"/>
              </a:rPr>
              <a:t>allad</a:t>
            </a:r>
            <a:r>
              <a:rPr lang="en-US" altLang="zh-CN" b="1">
                <a:sym typeface="+mn-ea"/>
              </a:rPr>
              <a:t> Wallet</a:t>
            </a:r>
            <a:r>
              <a:rPr lang="en-US" altLang="zh-CN">
                <a:sym typeface="+mn-ea"/>
              </a:rPr>
              <a:t>:</a:t>
            </a:r>
            <a:endParaRPr lang="zh-CN" altLang="en-US"/>
          </a:p>
          <a:p>
            <a:pPr indent="457200"/>
            <a:r>
              <a:rPr lang="zh-CN" altLang="en-US">
                <a:hlinkClick r:id="rId2" action="ppaction://hlinkfile"/>
              </a:rPr>
              <a:t>https://pallad.co/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210" y="1785620"/>
            <a:ext cx="3397250" cy="5892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210" y="3615690"/>
            <a:ext cx="3397250" cy="8108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Grant Programs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2960" y="1428750"/>
            <a:ext cx="5972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Mina DevNet Faucet</a:t>
            </a:r>
            <a:r>
              <a:rPr lang="en-US" altLang="zh-CN"/>
              <a:t>:</a:t>
            </a:r>
            <a:endParaRPr lang="en-US" altLang="zh-CN"/>
          </a:p>
          <a:p>
            <a:pPr indent="457200"/>
            <a:r>
              <a:rPr lang="en-US" altLang="zh-CN">
                <a:hlinkClick r:id="rId1" action="ppaction://hlinkfile"/>
              </a:rPr>
              <a:t>https://faucet.minaprotocol.com/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595" y="2266950"/>
            <a:ext cx="3686175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5490" y="1080135"/>
            <a:ext cx="4506595" cy="373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sym typeface="+mn-ea"/>
              </a:rPr>
              <a:t>Mina</a:t>
            </a:r>
            <a:r>
              <a:rPr lang="zh-CN" altLang="en-US" b="1">
                <a:sym typeface="+mn-ea"/>
              </a:rPr>
              <a:t>官方</a:t>
            </a:r>
            <a:r>
              <a:rPr lang="en-US" altLang="zh-CN" b="1">
                <a:sym typeface="+mn-ea"/>
              </a:rPr>
              <a:t>Discord:   </a:t>
            </a:r>
            <a:r>
              <a:rPr lang="en-US" altLang="zh-CN">
                <a:sym typeface="+mn-ea"/>
              </a:rPr>
              <a:t>#zkapps-questions</a:t>
            </a:r>
            <a:endParaRPr lang="en-US" altLang="zh-CN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pPr indent="457200"/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885" y="1356360"/>
            <a:ext cx="6757670" cy="334581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64360" y="996315"/>
            <a:ext cx="5462270" cy="353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914400" lvl="2" indent="457200"/>
            <a:r>
              <a:rPr lang="en-US" altLang="zh-CN" b="1">
                <a:sym typeface="+mn-ea"/>
              </a:rPr>
              <a:t>Mina</a:t>
            </a:r>
            <a:r>
              <a:rPr lang="zh-CN" altLang="en-US" b="1">
                <a:sym typeface="+mn-ea"/>
              </a:rPr>
              <a:t>中文技术社群</a:t>
            </a:r>
            <a:r>
              <a:rPr lang="en-US" altLang="zh-CN" b="1">
                <a:sym typeface="+mn-ea"/>
              </a:rPr>
              <a:t>, </a:t>
            </a:r>
            <a:r>
              <a:rPr lang="zh-CN" altLang="en-US" b="1">
                <a:sym typeface="+mn-ea"/>
              </a:rPr>
              <a:t>请扫描我同事</a:t>
            </a:r>
            <a:r>
              <a:rPr lang="en-US" altLang="zh-CN" b="1">
                <a:sym typeface="+mn-ea"/>
              </a:rPr>
              <a:t>QRcode:</a:t>
            </a:r>
            <a:endParaRPr lang="zh-CN" altLang="en-US" b="1">
              <a:sym typeface="+mn-ea"/>
            </a:endParaRPr>
          </a:p>
          <a:p>
            <a:pPr indent="457200"/>
            <a:endParaRPr lang="en-US" altLang="zh-CN"/>
          </a:p>
          <a:p>
            <a:pPr indent="457200"/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7395" y="1738630"/>
            <a:ext cx="348615" cy="3486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79675" y="1688465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@MinaProtocol</a:t>
            </a:r>
            <a:endParaRPr lang="en-US" altLang="zh-CN" sz="2000" b="1"/>
          </a:p>
        </p:txBody>
      </p:sp>
      <p:pic>
        <p:nvPicPr>
          <p:cNvPr id="5" name="图片 4" descr="ima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95" y="2297430"/>
            <a:ext cx="307340" cy="2895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79675" y="222758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681A"/>
                </a:solidFill>
                <a:sym typeface="+mn-ea"/>
              </a:rPr>
              <a:t>@MinaProtocol</a:t>
            </a:r>
            <a:endParaRPr lang="en-US" altLang="zh-CN" sz="2000" b="1">
              <a:solidFill>
                <a:srgbClr val="FF681A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79675" y="277622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ADEC"/>
                </a:solidFill>
                <a:sym typeface="+mn-ea"/>
              </a:rPr>
              <a:t>@MinaProtocol</a:t>
            </a:r>
            <a:endParaRPr lang="en-US" altLang="zh-CN" sz="2000" b="1">
              <a:solidFill>
                <a:srgbClr val="00ADEC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79675" y="3242945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ADEC"/>
                </a:solidFill>
                <a:sym typeface="+mn-ea"/>
              </a:rPr>
              <a:t>@MinaCommunity</a:t>
            </a:r>
            <a:endParaRPr lang="en-US" altLang="zh-CN" sz="2000" b="1">
              <a:solidFill>
                <a:srgbClr val="00ADEC"/>
              </a:solidFill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395" y="2851785"/>
            <a:ext cx="462915" cy="2343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395" y="3325495"/>
            <a:ext cx="462280" cy="2336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050" y="1515110"/>
            <a:ext cx="2195830" cy="22117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Foundation Grant Program</a:t>
            </a:r>
            <a:endParaRPr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668020" y="1174115"/>
            <a:ext cx="7539990" cy="39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  <a:hlinkClick r:id="rId1" action="ppaction://hlinkfile"/>
              </a:rPr>
              <a:t>Navigator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584200" marR="0" lvl="1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Supporting early project teams that will develop the Mina ecosystem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Starter Track (1 month)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■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Upto </a:t>
            </a: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15,000</a:t>
            </a: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 $MINA 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■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Invite Only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Growth Track (Upto 3 months)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■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Upto </a:t>
            </a: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100,000</a:t>
            </a: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 $MINA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145" name="Google Shape;145;p25"/>
          <p:cNvSpPr/>
          <p:nvPr/>
        </p:nvSpPr>
        <p:spPr>
          <a:xfrm>
            <a:off x="0" y="4814825"/>
            <a:ext cx="1289700" cy="3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Foundation Grant Program</a:t>
            </a:r>
            <a:endParaRPr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52" name="Google Shape;152;p26"/>
          <p:cNvSpPr txBox="1"/>
          <p:nvPr/>
        </p:nvSpPr>
        <p:spPr>
          <a:xfrm>
            <a:off x="667950" y="1174100"/>
            <a:ext cx="7540200" cy="23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  <a:hlinkClick r:id="rId1" action="ppaction://hlinkfile"/>
              </a:rPr>
              <a:t>zkIgnite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584200" lvl="1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Support projects that can lead commercial innovation in the Mina ecosystem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zkApp Product Track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Developer Tooling &amp; Infra Track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0" y="4814825"/>
            <a:ext cx="1289700" cy="3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Foundation Grant Program</a:t>
            </a:r>
            <a:endParaRPr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52" name="Google Shape;152;p26"/>
          <p:cNvSpPr txBox="1"/>
          <p:nvPr/>
        </p:nvSpPr>
        <p:spPr>
          <a:xfrm>
            <a:off x="667950" y="1174100"/>
            <a:ext cx="7540200" cy="405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  <a:hlinkClick r:id="rId1" action="ppaction://hlinkfile"/>
              </a:rPr>
              <a:t>Core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584200" lvl="1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Support projects committed to improving Mina Protocol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RFC -&gt; RFP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  <a:hlinkClick r:id="rId2" action="ppaction://hlinkfile"/>
              </a:rPr>
              <a:t>https://github.com/MinaFoundation/Core-Grants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Infra mainly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Arial" panose="020B0604020202020204" pitchFamily="34" charset="0"/>
              <a:buChar char="•"/>
            </a:pPr>
            <a:r>
              <a:rPr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token standards, </a:t>
            </a:r>
            <a:endParaRPr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Arial" panose="020B0604020202020204" pitchFamily="34" charset="0"/>
              <a:buChar char="•"/>
            </a:pPr>
            <a:r>
              <a:rPr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zkOracles, </a:t>
            </a:r>
            <a:endParaRPr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Arial" panose="020B0604020202020204" pitchFamily="34" charset="0"/>
              <a:buChar char="•"/>
            </a:pPr>
            <a:r>
              <a:rPr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Data Availability layers</a:t>
            </a: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...</a:t>
            </a:r>
            <a:endParaRPr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0" y="4814825"/>
            <a:ext cx="1289700" cy="3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 rotWithShape="1">
          <a:blip r:embed="rId1"/>
          <a:srcRect l="1312" t="16671" r="48008" b="32156"/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0"/>
          <p:cNvPicPr preferRelativeResize="0"/>
          <p:nvPr/>
        </p:nvPicPr>
        <p:blipFill rotWithShape="1">
          <a:blip r:embed="rId2"/>
          <a:srcRect l="18161" t="13721" r="19059" b="16552"/>
          <a:stretch>
            <a:fillRect/>
          </a:stretch>
        </p:blipFill>
        <p:spPr>
          <a:xfrm>
            <a:off x="800600" y="-96625"/>
            <a:ext cx="7273402" cy="530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 txBox="1"/>
          <p:nvPr/>
        </p:nvSpPr>
        <p:spPr>
          <a:xfrm>
            <a:off x="2296125" y="2102700"/>
            <a:ext cx="45372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/>
              <a:buNone/>
            </a:pPr>
            <a:r>
              <a:rPr lang="en-US" sz="3000" b="0" i="0" u="none" strike="noStrike" cap="none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What will you build?</a:t>
            </a:r>
            <a:endParaRPr sz="30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DAyYmE2MzE4ZDE2MmY2NjI4Njc2Y2E1OWYxNTRiMTAifQ==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8653</Words>
  <Application>WPS 演示</Application>
  <PresentationFormat/>
  <Paragraphs>500</Paragraphs>
  <Slides>52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52</vt:i4>
      </vt:variant>
    </vt:vector>
  </HeadingPairs>
  <TitlesOfParts>
    <vt:vector size="75" baseType="lpstr">
      <vt:lpstr>Arial</vt:lpstr>
      <vt:lpstr>宋体</vt:lpstr>
      <vt:lpstr>Wingdings</vt:lpstr>
      <vt:lpstr>Arial</vt:lpstr>
      <vt:lpstr>Poppins</vt:lpstr>
      <vt:lpstr>Segoe Print</vt:lpstr>
      <vt:lpstr>Poppins Medium</vt:lpstr>
      <vt:lpstr>Poppins Black</vt:lpstr>
      <vt:lpstr>IBM Plex Mono</vt:lpstr>
      <vt:lpstr>IBM Plex Sans</vt:lpstr>
      <vt:lpstr>微软雅黑 Light</vt:lpstr>
      <vt:lpstr>Times New Roman</vt:lpstr>
      <vt:lpstr>微软雅黑</vt:lpstr>
      <vt:lpstr>Arial Unicode MS</vt:lpstr>
      <vt:lpstr>幼圆</vt:lpstr>
      <vt:lpstr>华文仿宋</vt:lpstr>
      <vt:lpstr>华文细黑</vt:lpstr>
      <vt:lpstr>Wingdings</vt:lpstr>
      <vt:lpstr>仿宋</vt:lpstr>
      <vt:lpstr>BatangChe</vt:lpstr>
      <vt:lpstr>Simple Light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寒星</cp:lastModifiedBy>
  <cp:revision>1386</cp:revision>
  <dcterms:created xsi:type="dcterms:W3CDTF">2024-08-14T03:25:00Z</dcterms:created>
  <dcterms:modified xsi:type="dcterms:W3CDTF">2024-11-16T02:39:49Z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6AE42992F95E46A69282A5EDEEA59172_12</vt:lpwstr>
  </property>
  <property fmtid="{D5CDD505-2E9C-101B-9397-08002B2CF9AE}" pid="3" name="KSOProductBuildVer">
    <vt:lpwstr>2052-12.1.0.18608</vt:lpwstr>
  </property>
</Properties>
</file>