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7" r:id="rId6"/>
    <p:sldId id="682" r:id="rId7"/>
    <p:sldId id="676" r:id="rId8"/>
    <p:sldId id="677" r:id="rId9"/>
    <p:sldId id="678" r:id="rId10"/>
    <p:sldId id="679" r:id="rId11"/>
    <p:sldId id="680" r:id="rId12"/>
    <p:sldId id="681" r:id="rId13"/>
    <p:sldId id="259" r:id="rId14"/>
    <p:sldId id="296" r:id="rId15"/>
    <p:sldId id="511" r:id="rId16"/>
    <p:sldId id="569" r:id="rId17"/>
    <p:sldId id="515" r:id="rId18"/>
    <p:sldId id="462" r:id="rId19"/>
    <p:sldId id="624" r:id="rId20"/>
    <p:sldId id="507" r:id="rId21"/>
    <p:sldId id="258" r:id="rId22"/>
    <p:sldId id="463" r:id="rId23"/>
    <p:sldId id="466" r:id="rId24"/>
    <p:sldId id="464" r:id="rId25"/>
    <p:sldId id="514" r:id="rId26"/>
    <p:sldId id="512" r:id="rId27"/>
    <p:sldId id="683" r:id="rId28"/>
    <p:sldId id="506" r:id="rId29"/>
    <p:sldId id="513" r:id="rId30"/>
    <p:sldId id="510" r:id="rId31"/>
    <p:sldId id="879" r:id="rId32"/>
    <p:sldId id="509" r:id="rId33"/>
    <p:sldId id="523" r:id="rId34"/>
    <p:sldId id="518" r:id="rId35"/>
    <p:sldId id="774" r:id="rId36"/>
    <p:sldId id="268" r:id="rId37"/>
    <p:sldId id="742" r:id="rId38"/>
    <p:sldId id="743" r:id="rId39"/>
    <p:sldId id="270" r:id="rId40"/>
    <p:sldId id="333" r:id="rId41"/>
    <p:sldId id="777" r:id="rId42"/>
    <p:sldId id="812" r:id="rId43"/>
    <p:sldId id="813" r:id="rId44"/>
    <p:sldId id="271" r:id="rId45"/>
    <p:sldId id="775" r:id="rId46"/>
    <p:sldId id="811" r:id="rId47"/>
    <p:sldId id="776" r:id="rId48"/>
    <p:sldId id="280" r:id="rId49"/>
    <p:sldId id="281" r:id="rId50"/>
    <p:sldId id="847" r:id="rId51"/>
    <p:sldId id="848" r:id="rId52"/>
    <p:sldId id="849" r:id="rId53"/>
    <p:sldId id="850" r:id="rId54"/>
    <p:sldId id="851" r:id="rId55"/>
    <p:sldId id="845" r:id="rId56"/>
    <p:sldId id="846" r:id="rId57"/>
    <p:sldId id="282" r:id="rId58"/>
    <p:sldId id="932" r:id="rId59"/>
    <p:sldId id="934" r:id="rId60"/>
    <p:sldId id="933" r:id="rId61"/>
    <p:sldId id="935" r:id="rId62"/>
    <p:sldId id="301" r:id="rId63"/>
    <p:sldId id="283" r:id="rId64"/>
    <p:sldId id="284" r:id="rId65"/>
    <p:sldId id="930" r:id="rId66"/>
    <p:sldId id="931" r:id="rId67"/>
    <p:sldId id="299" r:id="rId68"/>
    <p:sldId id="966" r:id="rId69"/>
    <p:sldId id="967" r:id="rId70"/>
    <p:sldId id="936" r:id="rId71"/>
    <p:sldId id="937" r:id="rId72"/>
    <p:sldId id="938" r:id="rId73"/>
    <p:sldId id="972" r:id="rId74"/>
    <p:sldId id="968" r:id="rId75"/>
    <p:sldId id="285" r:id="rId76"/>
    <p:sldId id="971" r:id="rId77"/>
    <p:sldId id="969" r:id="rId78"/>
    <p:sldId id="529" r:id="rId79"/>
    <p:sldId id="531" r:id="rId80"/>
    <p:sldId id="1013" r:id="rId81"/>
    <p:sldId id="1014" r:id="rId82"/>
    <p:sldId id="532" r:id="rId83"/>
    <p:sldId id="533" r:id="rId84"/>
    <p:sldId id="977" r:id="rId85"/>
    <p:sldId id="530" r:id="rId86"/>
    <p:sldId id="973" r:id="rId87"/>
    <p:sldId id="534" r:id="rId88"/>
    <p:sldId id="997" r:id="rId89"/>
    <p:sldId id="974" r:id="rId90"/>
    <p:sldId id="535" r:id="rId91"/>
    <p:sldId id="1048" r:id="rId92"/>
    <p:sldId id="975" r:id="rId93"/>
    <p:sldId id="1050" r:id="rId94"/>
    <p:sldId id="1049" r:id="rId95"/>
    <p:sldId id="978" r:id="rId96"/>
    <p:sldId id="542" r:id="rId97"/>
    <p:sldId id="1075" r:id="rId98"/>
    <p:sldId id="998" r:id="rId99"/>
    <p:sldId id="999" r:id="rId100"/>
    <p:sldId id="1000" r:id="rId101"/>
    <p:sldId id="1001" r:id="rId102"/>
    <p:sldId id="980" r:id="rId103"/>
    <p:sldId id="1002" r:id="rId104"/>
    <p:sldId id="1011" r:id="rId105"/>
    <p:sldId id="979" r:id="rId106"/>
    <p:sldId id="540" r:id="rId107"/>
    <p:sldId id="541" r:id="rId108"/>
    <p:sldId id="543" r:id="rId109"/>
    <p:sldId id="1097" r:id="rId110"/>
    <p:sldId id="544" r:id="rId111"/>
    <p:sldId id="1003" r:id="rId112"/>
    <p:sldId id="1004" r:id="rId113"/>
    <p:sldId id="1005" r:id="rId114"/>
    <p:sldId id="1006" r:id="rId115"/>
    <p:sldId id="1118" r:id="rId116"/>
    <p:sldId id="1119" r:id="rId117"/>
    <p:sldId id="1099" r:id="rId118"/>
    <p:sldId id="1098" r:id="rId119"/>
    <p:sldId id="1100" r:id="rId120"/>
    <p:sldId id="1007" r:id="rId121"/>
    <p:sldId id="1008" r:id="rId122"/>
    <p:sldId id="1131" r:id="rId123"/>
    <p:sldId id="1111" r:id="rId124"/>
    <p:sldId id="1113" r:id="rId125"/>
    <p:sldId id="1132" r:id="rId126"/>
    <p:sldId id="1114" r:id="rId127"/>
    <p:sldId id="1135" r:id="rId128"/>
    <p:sldId id="1133" r:id="rId129"/>
    <p:sldId id="1134" r:id="rId130"/>
    <p:sldId id="1136" r:id="rId131"/>
    <p:sldId id="1009" r:id="rId132"/>
    <p:sldId id="1010" r:id="rId133"/>
    <p:sldId id="1146" r:id="rId134"/>
    <p:sldId id="1143" r:id="rId135"/>
    <p:sldId id="1144" r:id="rId136"/>
    <p:sldId id="287" r:id="rId137"/>
  </p:sldIdLst>
  <p:sldSz cx="9144000" cy="5143500"/>
  <p:notesSz cx="6858000" cy="9144000"/>
  <p:embeddedFontLst>
    <p:embeddedFont>
      <p:font typeface="Poppins Medium" panose="00000500000000000000"/>
      <p:regular r:id="rId142"/>
    </p:embeddedFont>
    <p:embeddedFont>
      <p:font typeface="Poppins Black" panose="00000800000000000000"/>
      <p:bold r:id="rId143"/>
    </p:embeddedFont>
    <p:embeddedFont>
      <p:font typeface="IBM Plex Mono" panose="020B0509050203000203"/>
      <p:regular r:id="rId144"/>
      <p:bold r:id="rId145"/>
      <p:italic r:id="rId146"/>
      <p:boldItalic r:id="rId147"/>
    </p:embeddedFont>
    <p:embeddedFont>
      <p:font typeface="IBM Plex Sans" panose="020B0603050203000203"/>
      <p:regular r:id="rId148"/>
      <p:bold r:id="rId149"/>
      <p:italic r:id="rId150"/>
      <p:boldItalic r:id="rId151"/>
    </p:embeddedFont>
    <p:embeddedFont>
      <p:font typeface="微软雅黑 Light" panose="020B0502040204020203" charset="-122"/>
      <p:regular r:id="rId152"/>
    </p:embeddedFont>
    <p:embeddedFont>
      <p:font typeface="微软雅黑" panose="020B0503020204020204" charset="-122"/>
      <p:regular r:id="rId153"/>
    </p:embeddedFont>
    <p:embeddedFont>
      <p:font typeface="幼圆" panose="02010509060101010101" charset="-122"/>
      <p:regular r:id="rId154"/>
    </p:embeddedFont>
    <p:embeddedFont>
      <p:font typeface="华文仿宋" panose="02010600040101010101" charset="-122"/>
      <p:regular r:id="rId155"/>
    </p:embeddedFont>
    <p:embeddedFont>
      <p:font typeface="华文细黑" panose="02010600040101010101" charset="-122"/>
      <p:regular r:id="rId156"/>
    </p:embeddedFont>
    <p:embeddedFont>
      <p:font typeface="仿宋" panose="02010609060101010101" charset="-122"/>
      <p:regular r:id="rId157"/>
    </p:embeddedFont>
  </p:embeddedFontLst>
  <p:custDataLst>
    <p:tags r:id="rId1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598" userDrawn="1">
          <p15:clr>
            <a:srgbClr val="747775"/>
          </p15:clr>
        </p15:guide>
        <p15:guide id="2" pos="2906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哔哩吧啦小魔仙" initials="哔" lastIdx="2" clrIdx="0"/>
  <p:cmAuthor id="250572213" name="寒星" initials="寒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C"/>
    <a:srgbClr val="FF681A"/>
    <a:srgbClr val="FC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598"/>
        <p:guide pos="290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8" Type="http://schemas.openxmlformats.org/officeDocument/2006/relationships/tags" Target="tags/tag1.xml"/><Relationship Id="rId157" Type="http://schemas.openxmlformats.org/officeDocument/2006/relationships/font" Target="fonts/font16.fntdata"/><Relationship Id="rId156" Type="http://schemas.openxmlformats.org/officeDocument/2006/relationships/font" Target="fonts/font15.fntdata"/><Relationship Id="rId155" Type="http://schemas.openxmlformats.org/officeDocument/2006/relationships/font" Target="fonts/font14.fntdata"/><Relationship Id="rId154" Type="http://schemas.openxmlformats.org/officeDocument/2006/relationships/font" Target="fonts/font13.fntdata"/><Relationship Id="rId153" Type="http://schemas.openxmlformats.org/officeDocument/2006/relationships/font" Target="fonts/font12.fntdata"/><Relationship Id="rId152" Type="http://schemas.openxmlformats.org/officeDocument/2006/relationships/font" Target="fonts/font11.fntdata"/><Relationship Id="rId151" Type="http://schemas.openxmlformats.org/officeDocument/2006/relationships/font" Target="fonts/font10.fntdata"/><Relationship Id="rId150" Type="http://schemas.openxmlformats.org/officeDocument/2006/relationships/font" Target="fonts/font9.fntdata"/><Relationship Id="rId15" Type="http://schemas.openxmlformats.org/officeDocument/2006/relationships/slide" Target="slides/slide12.xml"/><Relationship Id="rId149" Type="http://schemas.openxmlformats.org/officeDocument/2006/relationships/font" Target="fonts/font8.fntdata"/><Relationship Id="rId148" Type="http://schemas.openxmlformats.org/officeDocument/2006/relationships/font" Target="fonts/font7.fntdata"/><Relationship Id="rId147" Type="http://schemas.openxmlformats.org/officeDocument/2006/relationships/font" Target="fonts/font6.fntdata"/><Relationship Id="rId146" Type="http://schemas.openxmlformats.org/officeDocument/2006/relationships/font" Target="fonts/font5.fntdata"/><Relationship Id="rId145" Type="http://schemas.openxmlformats.org/officeDocument/2006/relationships/font" Target="fonts/font4.fntdata"/><Relationship Id="rId144" Type="http://schemas.openxmlformats.org/officeDocument/2006/relationships/font" Target="fonts/font3.fntdata"/><Relationship Id="rId143" Type="http://schemas.openxmlformats.org/officeDocument/2006/relationships/font" Target="fonts/font2.fntdata"/><Relationship Id="rId142" Type="http://schemas.openxmlformats.org/officeDocument/2006/relationships/font" Target="fonts/font1.fntdata"/><Relationship Id="rId141" Type="http://schemas.openxmlformats.org/officeDocument/2006/relationships/commentAuthors" Target="commentAuthors.xml"/><Relationship Id="rId140" Type="http://schemas.openxmlformats.org/officeDocument/2006/relationships/tableStyles" Target="tableStyles.xml"/><Relationship Id="rId14" Type="http://schemas.openxmlformats.org/officeDocument/2006/relationships/slide" Target="slides/slide11.xml"/><Relationship Id="rId139" Type="http://schemas.openxmlformats.org/officeDocument/2006/relationships/viewProps" Target="viewProps.xml"/><Relationship Id="rId138" Type="http://schemas.openxmlformats.org/officeDocument/2006/relationships/presProps" Target="presProps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3:35:30.090" idx="2">
    <p:pos x="10" y="10"/>
    <p:text>deploy &amp; trigger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1592bfca3_0_12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a1592bfca3_0_12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Resting slide</a:t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以生活中的验资看房的弊端举例，</a:t>
            </a:r>
            <a:r>
              <a:rPr lang="en-US" altLang="zh-CN" sz="1800"/>
              <a:t>zk</a:t>
            </a:r>
            <a:r>
              <a:rPr lang="zh-CN" altLang="en-US" sz="1800"/>
              <a:t>能解决</a:t>
            </a:r>
            <a:r>
              <a:rPr lang="zh-CN" sz="1800"/>
              <a:t>隐私。</a:t>
            </a:r>
            <a:br>
              <a:rPr lang="zh-CN" sz="1800"/>
            </a:br>
            <a:r>
              <a:rPr lang="zh-CN" sz="1800"/>
              <a:t>房销售验资必须高效才可以多拉客户看房。</a:t>
            </a:r>
            <a:br>
              <a:rPr lang="zh-CN" sz="1800"/>
            </a:br>
            <a:r>
              <a:rPr lang="zh-CN" sz="1800"/>
              <a:t>应用在</a:t>
            </a:r>
            <a:r>
              <a:rPr lang="en-US" altLang="zh-CN" sz="1800"/>
              <a:t>IT</a:t>
            </a:r>
            <a:r>
              <a:rPr lang="zh-CN" altLang="en-US" sz="1800"/>
              <a:t>信息系统中的话，</a:t>
            </a:r>
            <a:r>
              <a:rPr lang="en-US" altLang="zh-CN" sz="1800"/>
              <a:t>zkp</a:t>
            </a:r>
            <a:r>
              <a:rPr lang="zh-CN" altLang="en-US" sz="1800"/>
              <a:t>的大致印象轮廓：一个函数</a:t>
            </a:r>
            <a:r>
              <a:rPr lang="en-US" altLang="zh-CN" sz="1800"/>
              <a:t>/</a:t>
            </a:r>
            <a:r>
              <a:rPr lang="zh-CN" altLang="en-US" sz="1800"/>
              <a:t>软件，传入入参、执行计算后得到一个证明</a:t>
            </a:r>
            <a:r>
              <a:rPr lang="en-US" altLang="zh-CN" sz="1800"/>
              <a:t>proof, </a:t>
            </a:r>
            <a:r>
              <a:rPr lang="zh-CN" altLang="en-US" sz="1800"/>
              <a:t>这个</a:t>
            </a:r>
            <a:r>
              <a:rPr lang="en-US" altLang="zh-CN" sz="1800"/>
              <a:t>proof</a:t>
            </a:r>
            <a:r>
              <a:rPr lang="zh-CN" altLang="en-US" sz="1800"/>
              <a:t>可以发送给</a:t>
            </a:r>
            <a:r>
              <a:rPr lang="en-US" altLang="zh-CN" sz="1800"/>
              <a:t>verifier</a:t>
            </a:r>
            <a:r>
              <a:rPr lang="zh-CN" altLang="en-US" sz="1800"/>
              <a:t>去高效验证</a:t>
            </a:r>
            <a:r>
              <a:rPr lang="en-US" altLang="zh-CN" sz="1800"/>
              <a:t>. 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提及：</a:t>
            </a:r>
            <a:r>
              <a:rPr lang="en-US" altLang="zh-CN" sz="1800"/>
              <a:t>80</a:t>
            </a:r>
            <a:r>
              <a:rPr lang="zh-CN" altLang="en-US" sz="1800"/>
              <a:t>年代启蒙，停滞近</a:t>
            </a:r>
            <a:r>
              <a:rPr lang="en-US" altLang="zh-CN" sz="1800"/>
              <a:t>30</a:t>
            </a:r>
            <a:r>
              <a:rPr lang="zh-CN" altLang="en-US" sz="1800"/>
              <a:t>年，</a:t>
            </a:r>
            <a:r>
              <a:rPr lang="zh-CN" sz="1800"/>
              <a:t>近几年才迎来突破</a:t>
            </a:r>
            <a:r>
              <a:rPr lang="zh-CN" sz="1800"/>
              <a:t>和蓬勃发展，有区块链的一份</a:t>
            </a:r>
            <a:r>
              <a:rPr lang="zh-CN" sz="1800"/>
              <a:t>功劳！</a:t>
            </a:r>
            <a:endParaRPr lang="zh-CN" sz="180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altLang="en-US" sz="1800"/>
              <a:t>证明的复杂性，和验证的高效性和可靠性，体现了计算压缩的</a:t>
            </a:r>
            <a:r>
              <a:rPr lang="zh-CN" altLang="en-US" sz="1800"/>
              <a:t>思想。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重复次数多了，</a:t>
            </a:r>
            <a:r>
              <a:rPr lang="en-US" altLang="zh-CN" sz="1800"/>
              <a:t>p</a:t>
            </a:r>
            <a:r>
              <a:rPr lang="zh-CN" altLang="en-US" sz="1800"/>
              <a:t>碰</a:t>
            </a:r>
            <a:r>
              <a:rPr lang="zh-CN" sz="1800"/>
              <a:t>运气概率就逐渐极度低，</a:t>
            </a:r>
            <a:r>
              <a:rPr lang="en-US" altLang="zh-CN" sz="1800"/>
              <a:t>v</a:t>
            </a:r>
            <a:r>
              <a:rPr lang="zh-CN" altLang="en-US" sz="1800"/>
              <a:t>就可以几乎</a:t>
            </a:r>
            <a:r>
              <a:rPr lang="en-US" altLang="zh-CN" sz="1800"/>
              <a:t>100%</a:t>
            </a:r>
            <a:r>
              <a:rPr lang="zh-CN" altLang="en-US" sz="1800"/>
              <a:t>相信</a:t>
            </a:r>
            <a:r>
              <a:rPr lang="en-US" altLang="zh-CN" sz="1800"/>
              <a:t>p. </a:t>
            </a:r>
            <a:br>
              <a:rPr lang="en-US" altLang="zh-CN" sz="1800"/>
            </a:br>
            <a:r>
              <a:rPr lang="zh-CN" altLang="en-US" sz="1800"/>
              <a:t>点题</a:t>
            </a:r>
            <a:r>
              <a:rPr lang="en-US" altLang="zh-CN" sz="1800"/>
              <a:t>: v</a:t>
            </a:r>
            <a:r>
              <a:rPr lang="zh-CN" altLang="en-US" sz="1800"/>
              <a:t>从始至终无法得知咒语</a:t>
            </a:r>
            <a:r>
              <a:rPr lang="en-US" altLang="zh-CN" sz="1800"/>
              <a:t>, </a:t>
            </a:r>
            <a:r>
              <a:rPr lang="zh-CN" altLang="en-US" sz="1800"/>
              <a:t>故</a:t>
            </a:r>
            <a:r>
              <a:rPr lang="zh-CN" altLang="en-US" sz="1800">
                <a:sym typeface="+mn-ea"/>
              </a:rPr>
              <a:t>保护了</a:t>
            </a:r>
            <a:r>
              <a:rPr lang="en-US" altLang="zh-CN" sz="1800">
                <a:sym typeface="+mn-ea"/>
              </a:rPr>
              <a:t>p</a:t>
            </a:r>
            <a:r>
              <a:rPr lang="zh-CN" altLang="en-US" sz="1800">
                <a:sym typeface="+mn-ea"/>
              </a:rPr>
              <a:t>的</a:t>
            </a:r>
            <a:r>
              <a:rPr lang="zh-CN" altLang="en-US" sz="1800"/>
              <a:t>隐私</a:t>
            </a:r>
            <a:r>
              <a:rPr lang="zh-CN" altLang="en-US" sz="1800"/>
              <a:t>！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5f0db2fe2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c5f0db2fe2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‘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零知识简洁的非交互式知识论证</a:t>
            </a:r>
            <a:r>
              <a:rPr lang="en-US" sz="1800"/>
              <a:t>’</a:t>
            </a:r>
            <a:r>
              <a:rPr lang="zh-CN" altLang="en-US" sz="1800">
                <a:ea typeface="宋体" panose="02010600030101010101" pitchFamily="2" charset="-122"/>
              </a:rPr>
              <a:t>：在不透漏敏感信息的情况下，采用非交互式的方式、高效地论证某个论断的真实性。</a:t>
            </a:r>
            <a:br>
              <a:rPr lang="zh-CN" altLang="en-US" sz="1800">
                <a:ea typeface="宋体" panose="02010600030101010101" pitchFamily="2" charset="-122"/>
              </a:rPr>
            </a:br>
            <a:r>
              <a:rPr lang="zh-CN" altLang="en-US" sz="1800">
                <a:ea typeface="宋体" panose="02010600030101010101" pitchFamily="2" charset="-122"/>
              </a:rPr>
              <a:t>过渡语句：</a:t>
            </a:r>
            <a:r>
              <a:rPr lang="en-US" altLang="zh-CN" sz="1800">
                <a:ea typeface="宋体" panose="02010600030101010101" pitchFamily="2" charset="-122"/>
              </a:rPr>
              <a:t>Groth16</a:t>
            </a:r>
            <a:r>
              <a:rPr lang="zh-CN" altLang="en-US" sz="1800">
                <a:ea typeface="宋体" panose="02010600030101010101" pitchFamily="2" charset="-122"/>
              </a:rPr>
              <a:t>和</a:t>
            </a:r>
            <a:r>
              <a:rPr lang="en-US" altLang="zh-CN" sz="1800">
                <a:ea typeface="宋体" panose="02010600030101010101" pitchFamily="2" charset="-122"/>
              </a:rPr>
              <a:t>Plonk</a:t>
            </a:r>
            <a:r>
              <a:rPr lang="zh-CN" altLang="en-US" sz="1800">
                <a:ea typeface="宋体" panose="02010600030101010101" pitchFamily="2" charset="-122"/>
              </a:rPr>
              <a:t>的出生先后，后者肯定比前者有改进点</a:t>
            </a:r>
            <a:r>
              <a:rPr lang="zh-CN" altLang="en-US" sz="1800">
                <a:ea typeface="宋体" panose="02010600030101010101" pitchFamily="2" charset="-122"/>
              </a:rPr>
              <a:t>的。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应用开发者通常只需要关注前端</a:t>
            </a:r>
            <a:r>
              <a:rPr lang="zh-CN" sz="1800"/>
              <a:t>系统</a:t>
            </a:r>
            <a:endParaRPr lang="zh-CN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Trusted Setup Ceremony: 是一种在加密项目初始化之前进行的</a:t>
            </a:r>
            <a:r>
              <a:rPr lang="zh-CN" altLang="en-US" sz="1800">
                <a:sym typeface="+mn-ea"/>
              </a:rPr>
              <a:t>基于</a:t>
            </a:r>
            <a:r>
              <a:rPr lang="en-US" altLang="zh-CN" sz="1800">
                <a:sym typeface="+mn-ea"/>
              </a:rPr>
              <a:t>MPC</a:t>
            </a:r>
            <a:r>
              <a:rPr lang="zh-CN" altLang="en-US" sz="1800">
                <a:sym typeface="+mn-ea"/>
              </a:rPr>
              <a:t>进行</a:t>
            </a:r>
            <a:r>
              <a:rPr lang="zh-CN" altLang="en-US" sz="1800">
                <a:ea typeface="宋体" panose="02010600030101010101" pitchFamily="2" charset="-122"/>
                <a:sym typeface="+mn-ea"/>
              </a:rPr>
              <a:t>全球协作</a:t>
            </a:r>
            <a:r>
              <a:rPr lang="zh-CN" altLang="en-US" sz="1800">
                <a:sym typeface="+mn-ea"/>
              </a:rPr>
              <a:t>的</a:t>
            </a:r>
            <a:r>
              <a:rPr lang="en-US" sz="1800"/>
              <a:t>特殊仪式，旨在生成用于保护零知识证明系统</a:t>
            </a:r>
            <a:r>
              <a:rPr lang="zh-CN" altLang="en-US" sz="1800"/>
              <a:t>或</a:t>
            </a:r>
            <a:r>
              <a:rPr lang="en-US" sz="1800">
                <a:sym typeface="+mn-ea"/>
              </a:rPr>
              <a:t>区块链协议</a:t>
            </a:r>
            <a:r>
              <a:rPr lang="en-US" sz="1800"/>
              <a:t>的可靠密钥。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57ca5c232_0_2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2457ca5c232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5f0db2fe2_1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c5f0db2fe2_1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2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4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15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15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– Title, Subtitle, 1 Column 2 1">
  <p:cSld name="Title and Subtitle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subTitle" idx="1"/>
          </p:nvPr>
        </p:nvSpPr>
        <p:spPr>
          <a:xfrm>
            <a:off x="311100" y="814000"/>
            <a:ext cx="852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400"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body" idx="2"/>
          </p:nvPr>
        </p:nvSpPr>
        <p:spPr>
          <a:xfrm>
            <a:off x="311100" y="1184875"/>
            <a:ext cx="39315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Poppins Medium" panose="00000500000000000000"/>
              <a:buChar char="•"/>
              <a:defRPr sz="18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Poppins Medium" panose="00000500000000000000"/>
              <a:buChar char="–"/>
              <a:defRPr sz="16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 Medium" panose="00000500000000000000"/>
              <a:buChar char="–"/>
              <a:defRPr sz="14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11100" y="334900"/>
            <a:ext cx="85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Black" panose="00000800000000000000"/>
              <a:buNone/>
              <a:defRPr sz="2200" i="0" u="none" strike="noStrike" cap="none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/>
          <a:srcRect l="7970" t="18361" r="62450" b="2630"/>
          <a:stretch>
            <a:fillRect/>
          </a:stretch>
        </p:blipFill>
        <p:spPr>
          <a:xfrm rot="5400000">
            <a:off x="1992300" y="-2008199"/>
            <a:ext cx="5151452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247799" y="-7952"/>
            <a:ext cx="1170213" cy="3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5000"/>
          </a:blip>
          <a:srcRect l="73578" t="52283" r="14656" b="44362"/>
          <a:stretch>
            <a:fillRect/>
          </a:stretch>
        </p:blipFill>
        <p:spPr>
          <a:xfrm>
            <a:off x="7347413" y="897149"/>
            <a:ext cx="1796594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 amt="16000"/>
          </a:blip>
          <a:srcRect l="58840" t="68693" r="35773" b="27952"/>
          <a:stretch>
            <a:fillRect/>
          </a:stretch>
        </p:blipFill>
        <p:spPr>
          <a:xfrm>
            <a:off x="-87489" y="4124825"/>
            <a:ext cx="1332106" cy="46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51000"/>
          </a:blip>
          <a:srcRect l="49805" t="25913" r="43620" b="70730"/>
          <a:stretch>
            <a:fillRect/>
          </a:stretch>
        </p:blipFill>
        <p:spPr>
          <a:xfrm>
            <a:off x="5846977" y="3179385"/>
            <a:ext cx="1170200" cy="3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23000"/>
          </a:blip>
          <a:srcRect l="44593" t="68693" r="40931" b="28444"/>
          <a:stretch>
            <a:fillRect/>
          </a:stretch>
        </p:blipFill>
        <p:spPr>
          <a:xfrm>
            <a:off x="1491200" y="4858275"/>
            <a:ext cx="2595381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 amt="45000"/>
          </a:blip>
          <a:srcRect l="2314" t="22332" r="85823" b="74314"/>
          <a:stretch>
            <a:fillRect/>
          </a:stretch>
        </p:blipFill>
        <p:spPr>
          <a:xfrm>
            <a:off x="6643338" y="3345900"/>
            <a:ext cx="2500656" cy="39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4903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" name="Google Shape;35;p5"/>
          <p:cNvPicPr preferRelativeResize="0"/>
          <p:nvPr/>
        </p:nvPicPr>
        <p:blipFill rotWithShape="1">
          <a:blip r:embed="rId3"/>
          <a:srcRect t="40746" b="41778"/>
          <a:stretch>
            <a:fillRect/>
          </a:stretch>
        </p:blipFill>
        <p:spPr>
          <a:xfrm>
            <a:off x="214129" y="4852631"/>
            <a:ext cx="972050" cy="1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">
  <p:cSld name="BLANK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7612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0"/>
          <p:cNvPicPr preferRelativeResize="0"/>
          <p:nvPr/>
        </p:nvPicPr>
        <p:blipFill rotWithShape="1">
          <a:blip r:embed="rId3"/>
          <a:srcRect t="4529" b="5961"/>
          <a:stretch>
            <a:fillRect/>
          </a:stretch>
        </p:blipFill>
        <p:spPr>
          <a:xfrm>
            <a:off x="214124" y="4843862"/>
            <a:ext cx="541900" cy="1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1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faucet.minaprotocol.com/" TargetMode="External"/><Relationship Id="rId1" Type="http://schemas.openxmlformats.org/officeDocument/2006/relationships/image" Target="../media/image72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scan.io/devnet/tx/5JtYsEHF9nr1gmaPoxWHYgDw7btURbVZSHtqGppRtvtdb3mq2Vue?type=zk-tx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5.pn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6.png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0.png"/></Relationships>
</file>

<file path=ppt/slides/_rels/slide1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2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4.png"/></Relationships>
</file>

<file path=ppt/slides/_rels/slide1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7.png"/></Relationships>
</file>

<file path=ppt/slides/_rels/slide1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2.xml"/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8.wmf"/><Relationship Id="rId1" Type="http://schemas.openxmlformats.org/officeDocument/2006/relationships/oleObject" Target="../embeddings/oleObject6.bin"/></Relationships>
</file>

<file path=ppt/slides/_rels/slide1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shanghai.xyz/syllabu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a16zcrypto.com/posts/article/on-chain-trusted-setup-ceremony/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hyperlink" Target="https://a16zcrypto.com/posts/article/on-chain-trusted-setup-ceremony/" TargetMode="External"/><Relationship Id="rId1" Type="http://schemas.openxmlformats.org/officeDocument/2006/relationships/hyperlink" Target="https://docs.circom.io/" TargetMode="Externa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slide" Target="slide22.xml"/><Relationship Id="rId2" Type="http://schemas.openxmlformats.org/officeDocument/2006/relationships/image" Target="../media/image24.png"/><Relationship Id="rId1" Type="http://schemas.openxmlformats.org/officeDocument/2006/relationships/hyperlink" Target="https://docs.minaprotocol.com/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hyperlink" Target="https://github.com/o1-labs" TargetMode="External"/><Relationship Id="rId5" Type="http://schemas.openxmlformats.org/officeDocument/2006/relationships/hyperlink" Target="https://www.o1labs.org/" TargetMode="External"/><Relationship Id="rId4" Type="http://schemas.openxmlformats.org/officeDocument/2006/relationships/hyperlink" Target="https://github.com/minaProtocol" TargetMode="External"/><Relationship Id="rId3" Type="http://schemas.openxmlformats.org/officeDocument/2006/relationships/hyperlink" Target="https://docs.minaprotocol.com" TargetMode="External"/><Relationship Id="rId2" Type="http://schemas.openxmlformats.org/officeDocument/2006/relationships/hyperlink" Target="https://x.com/MinaProtocol/" TargetMode="External"/><Relationship Id="rId10" Type="http://schemas.openxmlformats.org/officeDocument/2006/relationships/notesSlide" Target="../notesSlides/notesSlide47.xml"/><Relationship Id="rId1" Type="http://schemas.openxmlformats.org/officeDocument/2006/relationships/hyperlink" Target="https://minaprotocol.com/&#13;" TargetMode="Externa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hyperlink" Target="https://minascan.io/mainnet/home" TargetMode="Externa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hyperlink" Target="https://pallad.co/" TargetMode="External"/><Relationship Id="rId1" Type="http://schemas.openxmlformats.org/officeDocument/2006/relationships/hyperlink" Target="https://www.aurowallet.com/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hyperlink" Target="https://faucet.minaprotoco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foundation.notion.site/Mina-Navigators-Season-2-72ccd35e45304bc98dbeec88c1ca2056" TargetMode="Externa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1.xml"/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basic-concept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gadgets" TargetMode="External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ignite.minaprotocol.com/zkignite/zkignite-overview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3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docs.minaprotocol.com/zkapps/o1js/recursion" TargetMode="External"/><Relationship Id="rId1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github.com/MinaFoundation/Core-Grants" TargetMode="External"/><Relationship Id="rId1" Type="http://schemas.openxmlformats.org/officeDocument/2006/relationships/hyperlink" Target="https://minaprotocol.com/blog/introducing-core-a-new-program-for-the-mina-ecosystem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png"/><Relationship Id="rId2" Type="http://schemas.openxmlformats.org/officeDocument/2006/relationships/hyperlink" Target="https://minascan.io/devnet/account/B62qnkDU5StLVFhFrxX4PDWP7SPdsnXDppzXxGuEAL4NmPe9YzjNqiB?type=zk-acc" TargetMode="External"/><Relationship Id="rId1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5.xml"/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5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5.pn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752350" y="3660675"/>
            <a:ext cx="37629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95156" y="1141300"/>
            <a:ext cx="5832449" cy="19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752475" y="3239770"/>
            <a:ext cx="7646035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Step into Mina ZkApp Development</a:t>
            </a:r>
            <a:endParaRPr lang="en-US" sz="2800" b="0" i="0" u="none" strike="noStrike" cap="none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F8F8F8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Beginners Series</a:t>
            </a:r>
            <a:endParaRPr lang="en-US" sz="1200" b="1" i="0" u="none" strike="noStrike" cap="none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738630"/>
            <a:ext cx="348615" cy="348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923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28219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923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923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23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80" y="1257300"/>
            <a:ext cx="260985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部署到DevNet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DevNet测试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5375" y="1220470"/>
            <a:ext cx="60490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预配置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DevNet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网络中可用的全节点和归档节点的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GraphQL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接口：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7975" y="1692275"/>
            <a:ext cx="5988050" cy="1210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5900" y="3804920"/>
            <a:ext cx="5972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Mina DevNet Faucet: </a:t>
            </a:r>
            <a:r>
              <a:rPr lang="en-US" altLang="zh-CN">
                <a:hlinkClick r:id="rId2" action="ppaction://hlinkfile"/>
              </a:rPr>
              <a:t>https://faucet.minaprotocol.com/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095375" y="3420110"/>
            <a:ext cx="3048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需要提前领水：</a:t>
            </a:r>
            <a:endParaRPr lang="en-US" altLang="zh-CN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DevNet测试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145540"/>
            <a:ext cx="75495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来发起一笔合约交易前，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需先从测试网络中同步</a:t>
            </a:r>
            <a:r>
              <a:rPr lang="zh-CN" altLang="en-US" sz="1200" b="1" u="sng">
                <a:latin typeface="微软雅黑 Light" panose="020B0502040204020203" charset="-122"/>
                <a:ea typeface="微软雅黑 Light" panose="020B0502040204020203" charset="-122"/>
              </a:rPr>
              <a:t>本次交易中涉及到的所有</a:t>
            </a:r>
            <a:r>
              <a:rPr lang="en-US" altLang="zh-CN" sz="1200" b="1" u="sng">
                <a:latin typeface="微软雅黑 Light" panose="020B0502040204020203" charset="-122"/>
                <a:ea typeface="微软雅黑 Light" panose="020B0502040204020203" charset="-122"/>
              </a:rPr>
              <a:t>accounts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到本地缓存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中待用。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1691640"/>
            <a:ext cx="4802505" cy="4489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" y="2857500"/>
            <a:ext cx="3686810" cy="1736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0125" y="2528570"/>
            <a:ext cx="481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交易广播后，需要wait()直至交易确认入块。</a:t>
            </a:r>
            <a:endParaRPr lang="zh-CN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剖析一笔Transaction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4120" y="1352550"/>
            <a:ext cx="335724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Transaction structure: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0710" y="4538345"/>
            <a:ext cx="70358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hlinkClick r:id="rId1" action="ppaction://hlinkfile"/>
              </a:rPr>
              <a:t>sample tx</a:t>
            </a:r>
            <a:endParaRPr lang="en-US" altLang="zh-CN" sz="800"/>
          </a:p>
        </p:txBody>
      </p:sp>
      <p:sp>
        <p:nvSpPr>
          <p:cNvPr id="2" name="文本框 1"/>
          <p:cNvSpPr txBox="1"/>
          <p:nvPr/>
        </p:nvSpPr>
        <p:spPr>
          <a:xfrm>
            <a:off x="1660525" y="1798955"/>
            <a:ext cx="435229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{</a:t>
            </a:r>
            <a:endParaRPr lang="en-US" altLang="zh-CN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feePayer: 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accountUpdates: AccountUpdate[]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memo: string</a:t>
            </a:r>
            <a:br>
              <a:rPr lang="en-US" altLang="zh-CN">
                <a:latin typeface="+mj-ea"/>
                <a:ea typeface="+mj-ea"/>
              </a:rPr>
            </a:br>
            <a:r>
              <a:rPr lang="en-US" altLang="zh-CN">
                <a:latin typeface="+mj-ea"/>
                <a:ea typeface="+mj-ea"/>
              </a:rPr>
              <a:t>}</a:t>
            </a:r>
            <a:endParaRPr lang="en-US" altLang="zh-CN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0745" y="1097280"/>
            <a:ext cx="200279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>
                <a:sym typeface="+mn-ea"/>
              </a:rPr>
              <a:t>AccountUpdate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  <p:sp>
        <p:nvSpPr>
          <p:cNvPr id="2" name="文本框 1"/>
          <p:cNvSpPr txBox="1"/>
          <p:nvPr/>
        </p:nvSpPr>
        <p:spPr>
          <a:xfrm>
            <a:off x="1092200" y="1517015"/>
            <a:ext cx="23272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{</a:t>
            </a:r>
            <a:endParaRPr lang="en-US" altLang="zh-CN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authorization: </a:t>
            </a:r>
            <a:r>
              <a:rPr lang="en-US" altLang="zh-CN" i="1">
                <a:latin typeface="+mj-ea"/>
                <a:ea typeface="+mj-ea"/>
                <a:sym typeface="+mn-ea"/>
              </a:rPr>
              <a:t>{...}</a:t>
            </a:r>
            <a:r>
              <a:rPr lang="en-US" altLang="zh-CN" i="1">
                <a:latin typeface="+mj-ea"/>
                <a:ea typeface="+mj-ea"/>
              </a:rPr>
              <a:t> 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body: {...}</a:t>
            </a:r>
            <a:br>
              <a:rPr lang="en-US" altLang="zh-CN">
                <a:latin typeface="+mj-ea"/>
                <a:ea typeface="+mj-ea"/>
              </a:rPr>
            </a:br>
            <a:r>
              <a:rPr lang="en-US" altLang="zh-CN">
                <a:latin typeface="+mj-ea"/>
                <a:ea typeface="+mj-ea"/>
              </a:rPr>
              <a:t>}</a:t>
            </a:r>
            <a:endParaRPr lang="en-US" altLang="zh-CN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705" y="602615"/>
            <a:ext cx="5553710" cy="394589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 Event合约日志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61210" y="1183005"/>
            <a:ext cx="5021580" cy="2945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events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property, you could define a contract event: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 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Class YourContract extends SmartContract 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           	@state(Field) x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3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events = {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914400" lvl="4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“eventName1”: CustomType,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914400" lvl="4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“eventName2”: CustomType,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4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3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}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@method.returns(TypeZ)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async update(x: TypeX, y: TypeY) {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914400" lvl="2"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// constraints...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914400" lvl="2" indent="457200"/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this.emitEvent(“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eventName1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”, new CustomType(...));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914400" lvl="2"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return ...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}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</a:rPr>
              <a:t>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6795" y="4322445"/>
            <a:ext cx="41884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NOTE: </a:t>
            </a:r>
            <a:r>
              <a:rPr lang="zh-CN" altLang="en-US" b="1" i="1"/>
              <a:t>Max Field Elements in an Event</a:t>
            </a:r>
            <a:r>
              <a:rPr lang="en-US" altLang="zh-CN" b="1" i="1"/>
              <a:t>: </a:t>
            </a:r>
            <a:r>
              <a:rPr lang="en-US" altLang="zh-CN" b="1" i="1">
                <a:solidFill>
                  <a:srgbClr val="FF0000"/>
                </a:solidFill>
              </a:rPr>
              <a:t>16</a:t>
            </a:r>
            <a:endParaRPr lang="en-US" altLang="zh-CN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395" y="1657350"/>
            <a:ext cx="5870575" cy="19570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8985" y="1270635"/>
            <a:ext cx="55803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Fetch Event from </a:t>
            </a:r>
            <a:r>
              <a:rPr lang="en-US" altLang="zh-CN"/>
              <a:t>Archive Node API of Devnet:</a:t>
            </a:r>
            <a:endParaRPr lang="en-US" altLang="zh-CN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 Actions &amp; Reducer机制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What’s </a:t>
            </a:r>
            <a:r>
              <a:rPr lang="en-US" sz="2200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  <p:sp>
        <p:nvSpPr>
          <p:cNvPr id="2" name="文本框 1"/>
          <p:cNvSpPr txBox="1"/>
          <p:nvPr/>
        </p:nvSpPr>
        <p:spPr>
          <a:xfrm>
            <a:off x="1092200" y="1517015"/>
            <a:ext cx="2327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Go deeper into </a:t>
            </a:r>
            <a:r>
              <a:rPr lang="en-US" altLang="zh-CN">
                <a:latin typeface="+mj-ea"/>
                <a:ea typeface="+mj-ea"/>
              </a:rPr>
              <a:t>zkApp.....</a:t>
            </a:r>
            <a:endParaRPr lang="en-US" altLang="zh-CN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 Time-Locked Accounts机制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1325" y="2257425"/>
            <a:ext cx="3181985" cy="405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代币归属：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Token Vesting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4345" y="1852295"/>
            <a:ext cx="6504305" cy="1241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slot</a:t>
            </a:r>
            <a:r>
              <a:rPr lang="zh-CN" altLang="en-US" b="1">
                <a:ea typeface="宋体" panose="02010600030101010101" pitchFamily="2" charset="-122"/>
              </a:rPr>
              <a:t>：</a:t>
            </a:r>
            <a:endParaRPr lang="en-US" altLang="zh-CN"/>
          </a:p>
          <a:p>
            <a:pPr indent="457200"/>
            <a:r>
              <a:rPr lang="en-US" altLang="zh-CN" b="1"/>
              <a:t>A unit of time in the Mina network</a:t>
            </a:r>
            <a:r>
              <a:rPr lang="en-US" altLang="zh-CN"/>
              <a:t>. As of Mainnet launch, a slot in Mina is 3minutes long.      </a:t>
            </a:r>
            <a:endParaRPr lang="en-US" altLang="zh-CN"/>
          </a:p>
          <a:p>
            <a:pPr indent="457200"/>
            <a:r>
              <a:rPr lang="en-US" altLang="zh-CN"/>
              <a:t>Block producers can find eligible slots to produce blocks in to earn rewards.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980" y="1278255"/>
            <a:ext cx="5833110" cy="2790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5575" y="4165600"/>
            <a:ext cx="6072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对于任何普通账户和</a:t>
            </a:r>
            <a:r>
              <a:rPr lang="en-US" altLang="zh-CN"/>
              <a:t>zkApp</a:t>
            </a:r>
            <a:r>
              <a:rPr lang="zh-CN" altLang="en-US"/>
              <a:t>账户</a:t>
            </a:r>
            <a:r>
              <a:rPr lang="zh-CN" altLang="en-US"/>
              <a:t>默认</a:t>
            </a:r>
            <a:r>
              <a:rPr lang="en-US" altLang="zh-CN"/>
              <a:t>Permission </a:t>
            </a:r>
            <a:r>
              <a:rPr lang="zh-CN" altLang="en-US"/>
              <a:t>是</a:t>
            </a:r>
            <a:r>
              <a:rPr lang="en-US" altLang="zh-CN"/>
              <a:t>Signature; </a:t>
            </a:r>
            <a:endParaRPr lang="en-US" altLang="zh-CN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1675" y="1395095"/>
            <a:ext cx="2660650" cy="19126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5160" y="3449955"/>
            <a:ext cx="5314315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Defaultly, 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isTimed</a:t>
            </a:r>
            <a:r>
              <a:rPr lang="en-US" altLang="zh-CN" i="1">
                <a:sym typeface="+mn-ea"/>
              </a:rPr>
              <a:t> </a:t>
            </a:r>
            <a:r>
              <a:rPr lang="en-US" altLang="zh-CN">
                <a:sym typeface="+mn-ea"/>
              </a:rPr>
              <a:t>is </a:t>
            </a:r>
            <a:r>
              <a:rPr lang="en-US" altLang="zh-CN" i="1">
                <a:sym typeface="+mn-ea"/>
              </a:rPr>
              <a:t>false</a:t>
            </a:r>
            <a:r>
              <a:rPr lang="en-US" altLang="zh-CN">
                <a:sym typeface="+mn-ea"/>
              </a:rPr>
              <a:t>;</a:t>
            </a:r>
            <a:endParaRPr lang="en-US" altLang="zh-CN"/>
          </a:p>
          <a:p>
            <a:r>
              <a:rPr lang="en-US" altLang="zh-CN"/>
              <a:t>When vesting schedule is setup, </a:t>
            </a:r>
            <a:r>
              <a:rPr lang="en-US" altLang="zh-CN" i="1">
                <a:solidFill>
                  <a:srgbClr val="FF0000"/>
                </a:solidFill>
              </a:rPr>
              <a:t>isTimed</a:t>
            </a:r>
            <a:r>
              <a:rPr lang="en-US" altLang="zh-CN" i="1"/>
              <a:t> </a:t>
            </a:r>
            <a:r>
              <a:rPr lang="en-US" altLang="zh-CN"/>
              <a:t>becomes </a:t>
            </a:r>
            <a:r>
              <a:rPr lang="en-US" altLang="zh-CN" i="1"/>
              <a:t>true</a:t>
            </a:r>
            <a:r>
              <a:rPr lang="en-US" altLang="zh-CN"/>
              <a:t>;</a:t>
            </a:r>
            <a:endParaRPr lang="en-US" altLang="zh-CN"/>
          </a:p>
          <a:p>
            <a:r>
              <a:rPr lang="en-US" altLang="zh-CN"/>
              <a:t>After all locked tokens are unlocked, </a:t>
            </a:r>
            <a:r>
              <a:rPr lang="en-US" altLang="zh-CN" i="1">
                <a:solidFill>
                  <a:srgbClr val="FF0000"/>
                </a:solidFill>
              </a:rPr>
              <a:t>isTimed</a:t>
            </a:r>
            <a:r>
              <a:rPr lang="en-US" altLang="zh-CN" i="1"/>
              <a:t> </a:t>
            </a:r>
            <a:r>
              <a:rPr lang="en-US" altLang="zh-CN"/>
              <a:t>becomes </a:t>
            </a:r>
            <a:r>
              <a:rPr lang="en-US" altLang="zh-CN" i="1"/>
              <a:t>false</a:t>
            </a:r>
            <a:r>
              <a:rPr lang="en-US" altLang="zh-CN"/>
              <a:t>;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7625" y="1116330"/>
            <a:ext cx="4019550" cy="2082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8020" y="3255010"/>
            <a:ext cx="7858760" cy="1581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initialMinimumBalance</a:t>
            </a:r>
            <a:r>
              <a:rPr lang="zh-CN" altLang="en-US" sz="1200"/>
              <a:t>：</a:t>
            </a:r>
            <a:r>
              <a:rPr lang="zh-CN" altLang="en-US" sz="1200">
                <a:sym typeface="+mn-ea"/>
              </a:rPr>
              <a:t>初始最小</a:t>
            </a:r>
            <a:r>
              <a:rPr lang="zh-CN" altLang="en-US" sz="1200"/>
              <a:t>锁定的代币数量。</a:t>
            </a:r>
            <a:endParaRPr lang="zh-CN" altLang="en-US" sz="120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cliffTime</a:t>
            </a:r>
            <a:r>
              <a:rPr lang="zh-CN" altLang="en-US" sz="1200"/>
              <a:t>：所有代币被锁定的初始时间段。请注意，在 Mina 中，“时间”以“slots”为单位，1 个 slot 为 3 分钟。</a:t>
            </a:r>
            <a:endParaRPr lang="zh-CN" altLang="en-US" sz="120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cliffAmount</a:t>
            </a:r>
            <a:r>
              <a:rPr lang="zh-CN" altLang="en-US" sz="1200"/>
              <a:t>：</a:t>
            </a:r>
            <a:r>
              <a:rPr lang="zh-CN" altLang="en-US" sz="1200">
                <a:sym typeface="+mn-ea"/>
              </a:rPr>
              <a:t>cliffTime</a:t>
            </a:r>
            <a:r>
              <a:rPr lang="zh-CN" altLang="en-US" sz="1200"/>
              <a:t>过后要解锁的代币数量。如果此数量大于或等于“</a:t>
            </a:r>
            <a:r>
              <a:rPr lang="zh-CN" altLang="en-US" sz="1200">
                <a:sym typeface="+mn-ea"/>
              </a:rPr>
              <a:t>initialMinimumBalance</a:t>
            </a:r>
            <a:r>
              <a:rPr lang="zh-CN" altLang="en-US" sz="1200"/>
              <a:t>”，则</a:t>
            </a:r>
            <a:r>
              <a:rPr lang="zh-CN" altLang="en-US" sz="1200">
                <a:sym typeface="+mn-ea"/>
              </a:rPr>
              <a:t>cliffTime</a:t>
            </a:r>
            <a:r>
              <a:rPr lang="zh-CN" altLang="en-US" sz="1200"/>
              <a:t>过后所有代币都会解锁。</a:t>
            </a:r>
            <a:endParaRPr lang="zh-CN" altLang="en-US" sz="120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vestingPeriod</a:t>
            </a:r>
            <a:r>
              <a:rPr lang="zh-CN" altLang="en-US" sz="1200"/>
              <a:t>：</a:t>
            </a:r>
            <a:r>
              <a:rPr lang="zh-CN" altLang="en-US" sz="1200">
                <a:sym typeface="+mn-ea"/>
              </a:rPr>
              <a:t>cliffTime</a:t>
            </a:r>
            <a:r>
              <a:rPr lang="zh-CN" altLang="en-US" sz="1200"/>
              <a:t>过后，可以设置代币以固定间隔定期解锁，解锁数量为固定数量。归属期是该间隔的长度。</a:t>
            </a:r>
            <a:endParaRPr lang="zh-CN" altLang="en-US" sz="120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vestingIncrement</a:t>
            </a:r>
            <a:r>
              <a:rPr lang="zh-CN" altLang="en-US" sz="1200"/>
              <a:t>：每个归属期过后解锁的代币数量。</a:t>
            </a:r>
            <a:endParaRPr lang="zh-CN" altLang="en-US" sz="12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9480" y="1479550"/>
            <a:ext cx="4764405" cy="268732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 Custom Tokens机制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2170" y="1697990"/>
            <a:ext cx="4899025" cy="2084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0575" y="1391285"/>
            <a:ext cx="38811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custom token in </a:t>
            </a:r>
            <a:r>
              <a:rPr lang="en-US" altLang="zh-CN" b="1"/>
              <a:t>solidity </a:t>
            </a:r>
            <a:r>
              <a:rPr lang="en-US" altLang="zh-CN"/>
              <a:t>contract is like this...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1105" y="2447925"/>
            <a:ext cx="4258310" cy="2057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8840" y="1243965"/>
            <a:ext cx="7515225" cy="773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由 S.Goldwasser、S.Micali 及 C.Rackoff 在 20 世纪 80 年代初提出的。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它指的是证明者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prover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能够在不向验证者提供任何有用的信息的情况下，使验证者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verifier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相信某个论断是正确的。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66990" y="47390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8840" y="1974215"/>
            <a:ext cx="7482840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ym typeface="+mn-ea"/>
              </a:rPr>
              <a:t>简而言之：它使一方（证明者）能够说服另一方（验证者）相信他拥有某些信息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</a:t>
            </a:r>
            <a:r>
              <a:rPr lang="zh-CN" altLang="en-US" sz="1000">
                <a:sym typeface="+mn-ea"/>
              </a:rPr>
              <a:t>符合指定条件、门槛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，而无需透露实际信息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或数据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本身。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5865" y="1878965"/>
            <a:ext cx="67329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+mj-ea"/>
                <a:ea typeface="+mj-ea"/>
              </a:rPr>
              <a:t>由于</a:t>
            </a:r>
            <a:r>
              <a:rPr lang="zh-CN" altLang="en-US">
                <a:latin typeface="+mj-ea"/>
                <a:ea typeface="+mj-ea"/>
                <a:sym typeface="+mn-ea"/>
              </a:rPr>
              <a:t>合约账户</a:t>
            </a:r>
            <a:r>
              <a:rPr lang="zh-CN" altLang="en-US">
                <a:latin typeface="+mj-ea"/>
                <a:ea typeface="+mj-ea"/>
              </a:rPr>
              <a:t>没有足够</a:t>
            </a:r>
            <a:r>
              <a:rPr lang="zh-CN" altLang="en-US">
                <a:latin typeface="+mj-ea"/>
                <a:ea typeface="+mj-ea"/>
              </a:rPr>
              <a:t>多的链上存储，因此：</a:t>
            </a:r>
            <a:endParaRPr lang="en-US" altLang="zh-CN">
              <a:latin typeface="+mj-ea"/>
              <a:ea typeface="+mj-ea"/>
            </a:endParaRPr>
          </a:p>
          <a:p>
            <a:pPr indent="457200"/>
            <a:r>
              <a:rPr lang="en-US" altLang="zh-CN">
                <a:latin typeface="+mj-ea"/>
                <a:ea typeface="+mj-ea"/>
              </a:rPr>
              <a:t>Mina supports custom token functionality </a:t>
            </a:r>
            <a:r>
              <a:rPr lang="en-US" altLang="zh-CN" b="1" u="sng">
                <a:latin typeface="+mj-ea"/>
                <a:ea typeface="+mj-ea"/>
              </a:rPr>
              <a:t>at a low level</a:t>
            </a:r>
            <a:r>
              <a:rPr lang="en-US" altLang="zh-CN">
                <a:latin typeface="+mj-ea"/>
                <a:ea typeface="+mj-ea"/>
              </a:rPr>
              <a:t> in the tech stack. </a:t>
            </a:r>
            <a:endParaRPr lang="en-US" altLang="zh-CN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6540" y="1343025"/>
            <a:ext cx="609028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Token Owner Account</a:t>
            </a:r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</a:rPr>
              <a:t>VS</a:t>
            </a:r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Token </a:t>
            </a:r>
            <a:r>
              <a:rPr lang="en-US" alt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(</a:t>
            </a:r>
            <a:r>
              <a:rPr lang="en-US" alt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holder</a:t>
            </a:r>
            <a:r>
              <a:rPr lang="en-US" alt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)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Accounts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5080" y="2044700"/>
            <a:ext cx="7171690" cy="2176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Token O</a:t>
            </a:r>
            <a:r>
              <a:rPr lang="en-US" altLang="zh-CN">
                <a:sym typeface="+mn-ea"/>
              </a:rPr>
              <a:t>wner</a:t>
            </a:r>
            <a:r>
              <a:rPr lang="zh-CN" altLang="en-US">
                <a:sym typeface="+mn-ea"/>
              </a:rPr>
              <a:t>合约部署后，底层会自动创建一个新的</a:t>
            </a:r>
            <a:r>
              <a:rPr lang="en-US" altLang="zh-CN">
                <a:sym typeface="+mn-ea"/>
              </a:rPr>
              <a:t>$</a:t>
            </a:r>
            <a:r>
              <a:rPr lang="en-US" altLang="zh-CN">
                <a:sym typeface="+mn-ea"/>
              </a:rPr>
              <a:t>Token Ledger.</a:t>
            </a:r>
            <a:endParaRPr lang="en-US" altLang="zh-CN">
              <a:sym typeface="+mn-ea"/>
            </a:endParaRPr>
          </a:p>
          <a:p>
            <a:endParaRPr lang="en-US" altLang="zh-CN"/>
          </a:p>
          <a:p>
            <a:r>
              <a:rPr lang="en-US" altLang="zh-CN"/>
              <a:t>Token O</a:t>
            </a:r>
            <a:r>
              <a:rPr lang="en-US" altLang="zh-CN">
                <a:sym typeface="+mn-ea"/>
              </a:rPr>
              <a:t>wner</a:t>
            </a:r>
            <a:r>
              <a:rPr lang="zh-CN" altLang="en-US"/>
              <a:t>合约制定了有关</a:t>
            </a:r>
            <a:r>
              <a:rPr lang="en-US" altLang="zh-CN" b="1">
                <a:solidFill>
                  <a:srgbClr val="FF0000"/>
                </a:solidFill>
              </a:rPr>
              <a:t>mint</a:t>
            </a:r>
            <a:r>
              <a:rPr lang="zh-CN" altLang="en-US"/>
              <a:t>、</a:t>
            </a:r>
            <a:r>
              <a:rPr lang="en-US" altLang="zh-CN" b="1">
                <a:solidFill>
                  <a:srgbClr val="FF0000"/>
                </a:solidFill>
              </a:rPr>
              <a:t>burn</a:t>
            </a:r>
            <a:r>
              <a:rPr lang="zh-CN" altLang="en-US"/>
              <a:t>和</a:t>
            </a:r>
            <a:r>
              <a:rPr lang="zh-CN" altLang="en-US" b="1">
                <a:solidFill>
                  <a:srgbClr val="FF0000"/>
                </a:solidFill>
              </a:rPr>
              <a:t>send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custom token</a:t>
            </a:r>
            <a:r>
              <a:rPr lang="zh-CN" altLang="en-US">
                <a:solidFill>
                  <a:srgbClr val="FF0000"/>
                </a:solidFill>
              </a:rPr>
              <a:t>等</a:t>
            </a:r>
            <a:r>
              <a:rPr lang="zh-CN" altLang="en-US"/>
              <a:t>的</a:t>
            </a:r>
            <a:r>
              <a:rPr lang="zh-CN" altLang="en-US" b="1"/>
              <a:t>业务规则</a:t>
            </a:r>
            <a:r>
              <a:rPr lang="zh-CN" altLang="en-US"/>
              <a:t>：</a:t>
            </a:r>
            <a:endParaRPr lang="zh-CN" altLang="en-US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200">
                <a:sym typeface="+mn-ea"/>
              </a:rPr>
              <a:t>minting</a:t>
            </a:r>
            <a:r>
              <a:rPr lang="zh-CN" altLang="en-US" sz="1200"/>
              <a:t>会产生新的代币。zkApp 通过向账户添加新创建的代币来更新账户余额。您可以将</a:t>
            </a:r>
            <a:r>
              <a:rPr sz="1200"/>
              <a:t>minted tokens</a:t>
            </a:r>
            <a:r>
              <a:rPr lang="zh-CN" altLang="en-US" sz="1200"/>
              <a:t>发送到网络中的任何现有账户</a:t>
            </a:r>
            <a:r>
              <a:rPr lang="en-US" altLang="zh-CN" sz="1000"/>
              <a:t>(</a:t>
            </a:r>
            <a:r>
              <a:rPr lang="zh-CN" altLang="en-US" sz="1000"/>
              <a:t>若是新账户，则操作</a:t>
            </a:r>
            <a:r>
              <a:rPr lang="zh-CN" altLang="en-US" sz="1000"/>
              <a:t>者需要额外支付</a:t>
            </a:r>
            <a:r>
              <a:rPr lang="en-US" altLang="zh-CN" sz="1000"/>
              <a:t>1MINA)</a:t>
            </a:r>
            <a:r>
              <a:rPr lang="zh-CN" altLang="en-US" sz="1200"/>
              <a:t>。</a:t>
            </a:r>
            <a:endParaRPr lang="zh-CN" altLang="en-US" sz="120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200">
                <a:sym typeface="+mn-ea"/>
              </a:rPr>
              <a:t>burning</a:t>
            </a:r>
            <a:r>
              <a:rPr lang="zh-CN" altLang="en-US" sz="1200"/>
              <a:t>代币会从某个地址的余额中扣除指定金额</a:t>
            </a:r>
            <a:r>
              <a:rPr lang="en-US" altLang="zh-CN" sz="1200"/>
              <a:t>(</a:t>
            </a:r>
            <a:r>
              <a:rPr lang="zh-CN" altLang="en-US" sz="1200"/>
              <a:t>需</a:t>
            </a:r>
            <a:r>
              <a:rPr lang="en-US" altLang="zh-CN" sz="1200"/>
              <a:t>holder</a:t>
            </a:r>
            <a:r>
              <a:rPr lang="zh-CN" altLang="en-US" sz="1200"/>
              <a:t>的签名</a:t>
            </a:r>
            <a:r>
              <a:rPr lang="en-US" altLang="zh-CN" sz="1200"/>
              <a:t>)</a:t>
            </a:r>
            <a:r>
              <a:rPr lang="zh-CN" altLang="en-US" sz="1200"/>
              <a:t>。zkApp 不能</a:t>
            </a:r>
            <a:r>
              <a:rPr lang="en-US" altLang="zh-CN" sz="1200">
                <a:sym typeface="+mn-ea"/>
              </a:rPr>
              <a:t>burning</a:t>
            </a:r>
            <a:r>
              <a:rPr lang="zh-CN" altLang="en-US" sz="1200"/>
              <a:t>超过指定账户所拥有数量的代币。</a:t>
            </a:r>
            <a:endParaRPr lang="zh-CN" altLang="en-US" sz="120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两个账户之间</a:t>
            </a:r>
            <a:r>
              <a:rPr lang="zh-CN" altLang="en-US" sz="1200">
                <a:sym typeface="+mn-ea"/>
              </a:rPr>
              <a:t>sending</a:t>
            </a:r>
            <a:r>
              <a:rPr lang="zh-CN" altLang="en-US" sz="1200"/>
              <a:t>代币必须</a:t>
            </a:r>
            <a:r>
              <a:rPr lang="zh-CN" altLang="en-US" sz="1200" b="1" u="sng"/>
              <a:t>得到 </a:t>
            </a:r>
            <a:r>
              <a:rPr lang="en-US" altLang="zh-CN" sz="1200" u="sng">
                <a:sym typeface="+mn-ea"/>
              </a:rPr>
              <a:t>Token </a:t>
            </a:r>
            <a:r>
              <a:rPr lang="en-US" altLang="zh-CN" sz="1200" u="sng">
                <a:sym typeface="+mn-ea"/>
              </a:rPr>
              <a:t>owner</a:t>
            </a:r>
            <a:r>
              <a:rPr lang="zh-CN" altLang="en-US" sz="1200" b="1" u="sng"/>
              <a:t>的批准</a:t>
            </a:r>
            <a:r>
              <a:rPr lang="en-US" altLang="zh-CN" sz="1200" b="1" u="sng"/>
              <a:t>(Authorization)</a:t>
            </a:r>
            <a:r>
              <a:rPr lang="zh-CN" altLang="en-US" sz="1200"/>
              <a:t>。</a:t>
            </a:r>
            <a:endParaRPr lang="zh-CN" altLang="en-US" sz="1200"/>
          </a:p>
          <a:p>
            <a:pPr marL="628650" lvl="1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tips: </a:t>
            </a:r>
            <a:r>
              <a:rPr lang="zh-CN" altLang="en-US" sz="1200"/>
              <a:t>严格上说，对</a:t>
            </a:r>
            <a:r>
              <a:rPr lang="en-US" altLang="zh-CN" sz="1200"/>
              <a:t>Token Holder account</a:t>
            </a:r>
            <a:r>
              <a:rPr lang="zh-CN" altLang="en-US" sz="1200"/>
              <a:t>的任何操作都必须得到</a:t>
            </a:r>
            <a:r>
              <a:rPr lang="en-US" altLang="zh-CN" sz="1200"/>
              <a:t>Token owner</a:t>
            </a:r>
            <a:r>
              <a:rPr lang="zh-CN" altLang="en-US" sz="1200"/>
              <a:t>的</a:t>
            </a:r>
            <a:r>
              <a:rPr lang="zh-CN" altLang="en-US" sz="1200"/>
              <a:t>批准。</a:t>
            </a:r>
            <a:endParaRPr lang="zh-CN" altLang="en-US" sz="12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6035" y="1333500"/>
            <a:ext cx="67329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+mj-ea"/>
                <a:ea typeface="+mj-ea"/>
              </a:rPr>
              <a:t>Each Token is assigned with a Unique TokenId:</a:t>
            </a:r>
            <a:endParaRPr lang="en-US" altLang="zh-CN" sz="1600" b="1"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3090" y="1621155"/>
            <a:ext cx="487553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The tokenId of $MINA is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TokenId.default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, ie. 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Field(1)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,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The tokenId of Custom Token is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the hash 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token Owner Address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7470" y="2571750"/>
            <a:ext cx="6531610" cy="1426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{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PublicKey, tokenId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} 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两者才能确认一个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Account.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indent="457200">
              <a:lnSpc>
                <a:spcPct val="160000"/>
              </a:lnSpc>
            </a:pP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*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{</a:t>
            </a:r>
            <a:r>
              <a:rPr lang="en-US" altLang="zh-CN" sz="9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PublicKey, </a:t>
            </a:r>
            <a:r>
              <a:rPr lang="en-US" altLang="zh-CN" sz="9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TokenId.default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}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=&gt; 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Regular Account/zkApp 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Account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based on $MINA Ledger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457200">
              <a:lnSpc>
                <a:spcPct val="16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* Token Owner account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是部署在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$MINA token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账本上的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zkapp account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indent="457200">
              <a:lnSpc>
                <a:spcPct val="16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*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{</a:t>
            </a:r>
            <a:r>
              <a:rPr lang="en-US" altLang="zh-CN" sz="9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PublicKey, </a:t>
            </a:r>
            <a:r>
              <a:rPr lang="en-US" altLang="zh-CN" sz="9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CustomTokenId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}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=&gt; Regular Account/zkApp Account based on $CustomToken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Ledger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2" indent="457200">
              <a:lnSpc>
                <a:spcPct val="16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* Token Holder account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是在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Custom Token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账本上的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regular/zkapp account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785" y="1146175"/>
            <a:ext cx="4494530" cy="3562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87975" y="1656715"/>
            <a:ext cx="3048000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1</a:t>
            </a:r>
            <a:r>
              <a:rPr lang="zh-CN" altLang="en-US" sz="1200">
                <a:ea typeface="宋体" panose="02010600030101010101" pitchFamily="2" charset="-122"/>
              </a:rPr>
              <a:t>）</a:t>
            </a:r>
            <a:r>
              <a:rPr lang="zh-CN" altLang="en-US" sz="1200"/>
              <a:t>当在</a:t>
            </a:r>
            <a:r>
              <a:rPr lang="en-US" altLang="zh-CN" sz="1200"/>
              <a:t>$MINA Ledger</a:t>
            </a:r>
            <a:r>
              <a:rPr lang="zh-CN" altLang="en-US" sz="1200"/>
              <a:t>的指定账户上部署一个</a:t>
            </a:r>
            <a:r>
              <a:rPr lang="en-US" altLang="zh-CN" sz="1200"/>
              <a:t>Token Owner Contract, </a:t>
            </a:r>
            <a:r>
              <a:rPr lang="zh-CN" altLang="en-US" sz="1200"/>
              <a:t>底层会自动创建一个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$Token Ledger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。</a:t>
            </a:r>
            <a:endParaRPr lang="zh-CN" altLang="en-US" sz="1200"/>
          </a:p>
          <a:p>
            <a:endParaRPr lang="zh-CN" altLang="en-US" sz="1200"/>
          </a:p>
          <a:p>
            <a:r>
              <a:rPr lang="en-US" altLang="zh-CN" sz="1200"/>
              <a:t>2</a:t>
            </a:r>
            <a:r>
              <a:rPr lang="zh-CN" altLang="en-US" sz="1200">
                <a:ea typeface="宋体" panose="02010600030101010101" pitchFamily="2" charset="-122"/>
              </a:rPr>
              <a:t>）</a:t>
            </a:r>
            <a:r>
              <a:rPr lang="zh-CN" altLang="en-US" sz="1200"/>
              <a:t>当一个地址第一次持有指定</a:t>
            </a:r>
            <a:r>
              <a:rPr lang="en-US" altLang="zh-CN" sz="1200"/>
              <a:t>$Token</a:t>
            </a:r>
            <a:r>
              <a:rPr lang="zh-CN" altLang="en-US" sz="1200">
                <a:ea typeface="宋体" panose="02010600030101010101" pitchFamily="2" charset="-122"/>
              </a:rPr>
              <a:t>，底层会在此</a:t>
            </a:r>
            <a:r>
              <a:rPr lang="en-US" altLang="zh-CN" sz="1200">
                <a:ea typeface="宋体" panose="02010600030101010101" pitchFamily="2" charset="-122"/>
              </a:rPr>
              <a:t>$Token Ledger</a:t>
            </a:r>
            <a:r>
              <a:rPr lang="zh-CN" altLang="en-US" sz="1200">
                <a:ea typeface="宋体" panose="02010600030101010101" pitchFamily="2" charset="-122"/>
              </a:rPr>
              <a:t>上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自动分配全新的</a:t>
            </a:r>
            <a:r>
              <a:rPr lang="zh-CN" altLang="en-US" sz="1200">
                <a:ea typeface="宋体" panose="02010600030101010101" pitchFamily="2" charset="-122"/>
              </a:rPr>
              <a:t>账户</a:t>
            </a:r>
            <a:r>
              <a:rPr lang="en-US" altLang="zh-CN" sz="1200">
                <a:ea typeface="宋体" panose="02010600030101010101" pitchFamily="2" charset="-122"/>
              </a:rPr>
              <a:t>Account</a:t>
            </a:r>
            <a:r>
              <a:rPr lang="zh-CN" altLang="en-US" sz="1200">
                <a:ea typeface="宋体" panose="02010600030101010101" pitchFamily="2" charset="-122"/>
              </a:rPr>
              <a:t>。</a:t>
            </a:r>
            <a:endParaRPr lang="zh-CN" altLang="en-US" sz="1200">
              <a:ea typeface="宋体" panose="02010600030101010101" pitchFamily="2" charset="-122"/>
            </a:endParaRPr>
          </a:p>
          <a:p>
            <a:endParaRPr lang="zh-CN" altLang="en-US" sz="1200">
              <a:ea typeface="宋体" panose="02010600030101010101" pitchFamily="2" charset="-122"/>
            </a:endParaRPr>
          </a:p>
          <a:p>
            <a:r>
              <a:rPr lang="en-US" altLang="zh-CN" sz="1200"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$Token Ledger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上</a:t>
            </a:r>
            <a:r>
              <a:rPr lang="zh-CN" altLang="en-US" sz="1200">
                <a:ea typeface="宋体" panose="02010600030101010101" pitchFamily="2" charset="-122"/>
              </a:rPr>
              <a:t>的</a:t>
            </a:r>
            <a:r>
              <a:rPr lang="en-US" altLang="zh-CN" sz="1200">
                <a:ea typeface="宋体" panose="02010600030101010101" pitchFamily="2" charset="-122"/>
              </a:rPr>
              <a:t>Account</a:t>
            </a:r>
            <a:r>
              <a:rPr lang="zh-CN" altLang="en-US" sz="1200">
                <a:ea typeface="宋体" panose="02010600030101010101" pitchFamily="2" charset="-122"/>
              </a:rPr>
              <a:t>具备和</a:t>
            </a:r>
            <a:r>
              <a:rPr lang="en-US" altLang="zh-CN" sz="1200">
                <a:ea typeface="宋体" panose="02010600030101010101" pitchFamily="2" charset="-122"/>
              </a:rPr>
              <a:t>$MINA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 Ledger</a:t>
            </a:r>
            <a:r>
              <a:rPr lang="zh-CN" altLang="en-US" sz="1200">
                <a:ea typeface="宋体" panose="02010600030101010101" pitchFamily="2" charset="-122"/>
              </a:rPr>
              <a:t>上的</a:t>
            </a:r>
            <a:r>
              <a:rPr lang="en-US" altLang="zh-CN" sz="1200">
                <a:ea typeface="宋体" panose="02010600030101010101" pitchFamily="2" charset="-122"/>
              </a:rPr>
              <a:t>Account</a:t>
            </a:r>
            <a:r>
              <a:rPr lang="zh-CN" altLang="en-US" sz="1200">
                <a:ea typeface="宋体" panose="02010600030101010101" pitchFamily="2" charset="-122"/>
              </a:rPr>
              <a:t>同样的特性。不同点在于，对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这些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$Token Ledger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上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Account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的任何操作都得经过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token owner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的批准</a:t>
            </a:r>
            <a:r>
              <a:rPr lang="en-US" altLang="zh-CN" sz="1200">
                <a:ea typeface="宋体" panose="02010600030101010101" pitchFamily="2" charset="-122"/>
                <a:sym typeface="+mn-ea"/>
              </a:rPr>
              <a:t>(Approve).</a:t>
            </a:r>
            <a:endParaRPr lang="en-US" altLang="zh-CN" sz="120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6920" y="1083310"/>
            <a:ext cx="5041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Proof Auth</a:t>
            </a:r>
            <a:r>
              <a:rPr lang="en-US" altLang="zh-CN" sz="2800"/>
              <a:t>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</a:t>
            </a:r>
            <a:r>
              <a:rPr lang="en-US" altLang="zh-CN" sz="2800"/>
              <a:t> </a:t>
            </a:r>
            <a:r>
              <a:rPr lang="en-US" altLang="zh-CN" sz="2800" b="1"/>
              <a:t>Signature Auth</a:t>
            </a:r>
            <a:endParaRPr lang="en-US" altLang="zh-CN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950595" y="1605280"/>
            <a:ext cx="7292340" cy="2497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/>
              <a:t>$MINA token</a:t>
            </a:r>
            <a:r>
              <a:rPr lang="zh-CN" altLang="en-US"/>
              <a:t>由网络协议发行，故</a:t>
            </a:r>
            <a:r>
              <a:rPr lang="en-US" altLang="zh-CN">
                <a:sym typeface="+mn-ea"/>
              </a:rPr>
              <a:t>token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minting/burning/sending</a:t>
            </a:r>
            <a:r>
              <a:rPr lang="zh-CN" altLang="en-US">
                <a:sym typeface="+mn-ea"/>
              </a:rPr>
              <a:t>由</a:t>
            </a:r>
            <a:r>
              <a:rPr lang="zh-CN" altLang="en-US">
                <a:sym typeface="+mn-ea"/>
              </a:rPr>
              <a:t>网络协议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参与方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维护，例如验签、发</a:t>
            </a:r>
            <a:r>
              <a:rPr lang="zh-CN" altLang="en-US">
                <a:sym typeface="+mn-ea"/>
              </a:rPr>
              <a:t>收平衡</a:t>
            </a:r>
            <a:r>
              <a:rPr lang="en-US" altLang="zh-CN">
                <a:sym typeface="+mn-ea"/>
              </a:rPr>
              <a:t>;</a:t>
            </a:r>
            <a:endParaRPr lang="en-US" altLang="zh-CN"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ym typeface="+mn-ea"/>
              </a:rPr>
              <a:t>而</a:t>
            </a:r>
            <a:r>
              <a:rPr lang="en-US" altLang="zh-CN">
                <a:sym typeface="+mn-ea"/>
              </a:rPr>
              <a:t>Custom Token </a:t>
            </a:r>
            <a:r>
              <a:rPr lang="zh-CN" altLang="en-US">
                <a:sym typeface="+mn-ea"/>
              </a:rPr>
              <a:t>由</a:t>
            </a:r>
            <a:r>
              <a:rPr lang="en-US" altLang="zh-CN">
                <a:sym typeface="+mn-ea"/>
              </a:rPr>
              <a:t>Token Owner</a:t>
            </a:r>
            <a:r>
              <a:rPr lang="zh-CN" altLang="en-US">
                <a:sym typeface="+mn-ea"/>
              </a:rPr>
              <a:t>合约发行</a:t>
            </a:r>
            <a:r>
              <a:rPr lang="en-US" altLang="zh-CN">
                <a:sym typeface="+mn-ea"/>
              </a:rPr>
              <a:t>, </a:t>
            </a:r>
            <a:r>
              <a:rPr lang="zh-CN" altLang="en-US">
                <a:sym typeface="+mn-ea"/>
              </a:rPr>
              <a:t>故</a:t>
            </a:r>
            <a:r>
              <a:rPr lang="en-US" altLang="zh-CN">
                <a:sym typeface="+mn-ea"/>
              </a:rPr>
              <a:t>token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minting/burning/sending</a:t>
            </a:r>
            <a:r>
              <a:rPr lang="zh-CN" altLang="en-US">
                <a:sym typeface="+mn-ea"/>
              </a:rPr>
              <a:t>由</a:t>
            </a:r>
            <a:r>
              <a:rPr lang="en-US" altLang="zh-CN">
                <a:sym typeface="+mn-ea"/>
              </a:rPr>
              <a:t>Token Owner</a:t>
            </a:r>
            <a:r>
              <a:rPr lang="zh-CN" altLang="en-US">
                <a:sym typeface="+mn-ea"/>
              </a:rPr>
              <a:t>合约维护：</a:t>
            </a:r>
            <a:endParaRPr lang="zh-CN" altLang="en-US"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>
                <a:sym typeface="+mn-ea"/>
              </a:rPr>
              <a:t>minting, </a:t>
            </a:r>
            <a:r>
              <a:rPr lang="zh-CN" altLang="en-US" sz="1200">
                <a:sym typeface="+mn-ea"/>
              </a:rPr>
              <a:t>需要</a:t>
            </a:r>
            <a:r>
              <a:rPr lang="en-US" altLang="zh-CN" sz="1200" u="sng">
                <a:sym typeface="+mn-ea"/>
              </a:rPr>
              <a:t>TokenOwner</a:t>
            </a:r>
            <a:r>
              <a:rPr lang="zh-CN" altLang="en-US" sz="1200" u="sng">
                <a:sym typeface="+mn-ea"/>
              </a:rPr>
              <a:t>合约的</a:t>
            </a:r>
            <a:r>
              <a:rPr lang="en-US" altLang="zh-CN" sz="1200" u="sng">
                <a:sym typeface="+mn-ea"/>
              </a:rPr>
              <a:t>ProofAuth</a:t>
            </a:r>
            <a:r>
              <a:rPr lang="en-US" altLang="zh-CN" sz="1200">
                <a:sym typeface="+mn-ea"/>
              </a:rPr>
              <a:t> </a:t>
            </a:r>
            <a:r>
              <a:rPr lang="zh-CN" altLang="en-US" sz="1200">
                <a:sym typeface="+mn-ea"/>
              </a:rPr>
              <a:t>或</a:t>
            </a:r>
            <a:r>
              <a:rPr lang="en-US" altLang="zh-CN" sz="1200">
                <a:sym typeface="+mn-ea"/>
              </a:rPr>
              <a:t> </a:t>
            </a:r>
            <a:r>
              <a:rPr lang="en-US" altLang="zh-CN" sz="1200" u="sng">
                <a:sym typeface="+mn-ea"/>
              </a:rPr>
              <a:t>TokenOwner</a:t>
            </a:r>
            <a:r>
              <a:rPr lang="zh-CN" altLang="en-US" sz="1200" u="sng">
                <a:sym typeface="+mn-ea"/>
              </a:rPr>
              <a:t>私钥的</a:t>
            </a:r>
            <a:r>
              <a:rPr lang="en-US" altLang="zh-CN" sz="1200" u="sng">
                <a:sym typeface="+mn-ea"/>
              </a:rPr>
              <a:t>Signature Auth</a:t>
            </a:r>
            <a:r>
              <a:rPr lang="en-US" altLang="zh-CN" sz="1200">
                <a:sym typeface="+mn-ea"/>
              </a:rPr>
              <a:t> </a:t>
            </a:r>
            <a:r>
              <a:rPr lang="zh-CN" altLang="en-US" sz="1200">
                <a:sym typeface="+mn-ea"/>
              </a:rPr>
              <a:t>之一；</a:t>
            </a:r>
            <a:endParaRPr lang="zh-CN" altLang="en-US" sz="1200"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>
                <a:sym typeface="+mn-ea"/>
              </a:rPr>
              <a:t>burning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，需要</a:t>
            </a:r>
            <a:r>
              <a:rPr lang="en-US" altLang="zh-CN" sz="1200" u="sng">
                <a:sym typeface="+mn-ea"/>
              </a:rPr>
              <a:t>TokenOwner</a:t>
            </a:r>
            <a:r>
              <a:rPr lang="zh-CN" altLang="en-US" sz="1200" u="sng">
                <a:sym typeface="+mn-ea"/>
              </a:rPr>
              <a:t>合约的</a:t>
            </a:r>
            <a:r>
              <a:rPr lang="en-US" altLang="zh-CN" sz="1200" u="sng">
                <a:sym typeface="+mn-ea"/>
              </a:rPr>
              <a:t>ProofAuth</a:t>
            </a:r>
            <a:r>
              <a:rPr lang="en-US" altLang="zh-CN" sz="1200">
                <a:sym typeface="+mn-ea"/>
              </a:rPr>
              <a:t> </a:t>
            </a:r>
            <a:r>
              <a:rPr lang="zh-CN" altLang="en-US" sz="1200">
                <a:sym typeface="+mn-ea"/>
              </a:rPr>
              <a:t>或</a:t>
            </a:r>
            <a:r>
              <a:rPr lang="en-US" altLang="zh-CN" sz="1200">
                <a:sym typeface="+mn-ea"/>
              </a:rPr>
              <a:t> </a:t>
            </a:r>
            <a:r>
              <a:rPr lang="en-US" altLang="zh-CN" sz="1200" u="sng">
                <a:sym typeface="+mn-ea"/>
              </a:rPr>
              <a:t>TokenOwner</a:t>
            </a:r>
            <a:r>
              <a:rPr lang="zh-CN" altLang="en-US" sz="1200" u="sng">
                <a:sym typeface="+mn-ea"/>
              </a:rPr>
              <a:t>私钥的</a:t>
            </a:r>
            <a:r>
              <a:rPr lang="en-US" altLang="zh-CN" sz="1200" u="sng">
                <a:sym typeface="+mn-ea"/>
              </a:rPr>
              <a:t>Signature Auth</a:t>
            </a:r>
            <a:r>
              <a:rPr lang="en-US" altLang="zh-CN" sz="1200">
                <a:sym typeface="+mn-ea"/>
              </a:rPr>
              <a:t> </a:t>
            </a:r>
            <a:r>
              <a:rPr lang="zh-CN" altLang="en-US" sz="1200">
                <a:sym typeface="+mn-ea"/>
              </a:rPr>
              <a:t>，以及</a:t>
            </a:r>
            <a:r>
              <a:rPr lang="en-US" altLang="zh-CN" sz="1200">
                <a:sym typeface="+mn-ea"/>
              </a:rPr>
              <a:t>Token holder</a:t>
            </a:r>
            <a:r>
              <a:rPr lang="zh-CN" altLang="en-US" sz="1200">
                <a:sym typeface="+mn-ea"/>
              </a:rPr>
              <a:t>的签名；</a:t>
            </a:r>
            <a:endParaRPr lang="zh-CN" altLang="en-US" sz="1200"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>
                <a:sym typeface="+mn-ea"/>
              </a:rPr>
              <a:t>sending, </a:t>
            </a:r>
            <a:r>
              <a:rPr lang="zh-CN" altLang="en-US" sz="1200">
                <a:ea typeface="宋体" panose="02010600030101010101" pitchFamily="2" charset="-122"/>
                <a:sym typeface="+mn-ea"/>
              </a:rPr>
              <a:t>需要</a:t>
            </a:r>
            <a:r>
              <a:rPr lang="en-US" altLang="zh-CN" sz="1200">
                <a:sym typeface="+mn-ea"/>
              </a:rPr>
              <a:t>TokenOwner</a:t>
            </a:r>
            <a:r>
              <a:rPr lang="zh-CN" altLang="en-US" sz="1200">
                <a:sym typeface="+mn-ea"/>
              </a:rPr>
              <a:t>合约的</a:t>
            </a:r>
            <a:r>
              <a:rPr lang="en-US" altLang="zh-CN" sz="1200">
                <a:sym typeface="+mn-ea"/>
              </a:rPr>
              <a:t>ProofAuth </a:t>
            </a:r>
            <a:r>
              <a:rPr lang="zh-CN" altLang="en-US" sz="1200">
                <a:sym typeface="+mn-ea"/>
              </a:rPr>
              <a:t>或</a:t>
            </a:r>
            <a:r>
              <a:rPr lang="en-US" altLang="zh-CN" sz="1200">
                <a:sym typeface="+mn-ea"/>
              </a:rPr>
              <a:t> TokenOwner</a:t>
            </a:r>
            <a:r>
              <a:rPr lang="zh-CN" altLang="en-US" sz="1200">
                <a:sym typeface="+mn-ea"/>
              </a:rPr>
              <a:t>私钥的</a:t>
            </a:r>
            <a:r>
              <a:rPr lang="en-US" altLang="zh-CN" sz="1200">
                <a:sym typeface="+mn-ea"/>
              </a:rPr>
              <a:t>Signature Auth </a:t>
            </a:r>
            <a:r>
              <a:rPr lang="zh-CN" altLang="en-US" sz="1200">
                <a:sym typeface="+mn-ea"/>
              </a:rPr>
              <a:t>，以及</a:t>
            </a:r>
            <a:r>
              <a:rPr lang="en-US" altLang="zh-CN" sz="1200">
                <a:sym typeface="+mn-ea"/>
              </a:rPr>
              <a:t>Token holder</a:t>
            </a:r>
            <a:r>
              <a:rPr lang="zh-CN" altLang="en-US" sz="1200">
                <a:sym typeface="+mn-ea"/>
              </a:rPr>
              <a:t>的签名；</a:t>
            </a:r>
            <a:endParaRPr lang="zh-CN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0" y="2133600"/>
            <a:ext cx="5133975" cy="876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58975" y="184658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step1: </a:t>
            </a:r>
            <a:r>
              <a:rPr lang="zh-CN" altLang="en-US"/>
              <a:t>继承</a:t>
            </a:r>
            <a:r>
              <a:rPr lang="en-US" altLang="zh-CN"/>
              <a:t>TokenContract</a:t>
            </a:r>
            <a:endParaRPr lang="en-US" altLang="zh-CN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0" y="1574800"/>
            <a:ext cx="5423535" cy="2412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81810" y="126809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step2: </a:t>
            </a:r>
            <a:r>
              <a:rPr lang="zh-CN" altLang="en-US"/>
              <a:t>重写</a:t>
            </a:r>
            <a:r>
              <a:rPr lang="en-US" altLang="zh-CN"/>
              <a:t>approveBase</a:t>
            </a:r>
            <a:r>
              <a:rPr lang="zh-CN" altLang="en-US"/>
              <a:t>函数：</a:t>
            </a:r>
            <a:endParaRPr lang="zh-CN" alt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0" y="1412875"/>
            <a:ext cx="3750945" cy="2550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35075" y="1157605"/>
            <a:ext cx="65392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TokenContract</a:t>
            </a:r>
            <a:r>
              <a:rPr lang="zh-CN" altLang="en-US"/>
              <a:t>内置了</a:t>
            </a:r>
            <a:r>
              <a:rPr lang="en-US" altLang="zh-CN"/>
              <a:t>token</a:t>
            </a:r>
            <a:r>
              <a:rPr lang="zh-CN" altLang="en-US"/>
              <a:t>管理相关的底层函数：</a:t>
            </a:r>
            <a:r>
              <a:rPr lang="en-US" altLang="zh-CN"/>
              <a:t>mint/burn/send</a:t>
            </a:r>
            <a:r>
              <a:rPr lang="zh-CN" altLang="en-US">
                <a:ea typeface="宋体" panose="02010600030101010101" pitchFamily="2" charset="-122"/>
              </a:rPr>
              <a:t>：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4325620"/>
            <a:ext cx="3750310" cy="3632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07895" y="4096385"/>
            <a:ext cx="3048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抽象函数：由子类实现</a:t>
            </a:r>
            <a:r>
              <a:rPr lang="en-US" altLang="zh-CN" sz="1200"/>
              <a:t>(</a:t>
            </a:r>
            <a:r>
              <a:rPr lang="zh-CN" altLang="en-US" sz="1200"/>
              <a:t>定制</a:t>
            </a:r>
            <a:r>
              <a:rPr lang="en-US" altLang="zh-CN" sz="1200"/>
              <a:t>)</a:t>
            </a:r>
            <a:r>
              <a:rPr lang="zh-CN" altLang="en-US" sz="1200"/>
              <a:t>逻辑</a:t>
            </a:r>
            <a:endParaRPr lang="zh-CN" altLang="en-US" sz="12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3835" y="1404620"/>
            <a:ext cx="4790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approveBase</a:t>
            </a:r>
            <a:r>
              <a:rPr lang="zh-CN" altLang="en-US">
                <a:sym typeface="+mn-ea"/>
              </a:rPr>
              <a:t>函数的一些包装器，方便</a:t>
            </a:r>
            <a:r>
              <a:rPr lang="zh-CN" altLang="en-US">
                <a:sym typeface="+mn-ea"/>
              </a:rPr>
              <a:t>使用：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7830" y="1785620"/>
            <a:ext cx="5767705" cy="197866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 Fungible Token Standard讲解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447605" y="996300"/>
            <a:ext cx="7540200" cy="38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发展史：</a:t>
            </a:r>
            <a:b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</a:b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现代零知识证明体系最早来源于 Goldwasser、Micali 和 Rackoff 合作发表的论文：The Knowledge Complexity of Interactive Proof Systems（即 GMR85），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该论文提出于 1985 年，发表于 1989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零知识证明最重要的突破是 Groth 在 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2010 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年的论文 Short Pairing-based Non-interactive Zero-Knowledge Arguments，也是 ZKP 里面最重要的一组 zk-SNARK 的理论先驱。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- 2013 年的 Pinocchio (PGHR13)：Pinocchio: Nearly Practical Verifiable Computation，将证明和验证时间压缩到适用范围，也是 Zcash 使用的基础协议。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2016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Groth16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：On the Size of Pairing-based Non-interactive Arguments，精简了证明的大小，并提升了验证效率，是目前应用最多的 ZK 基础算法。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2017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 Bulletproofs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(BBBPWM17) Bulletproofs: Short Proofs for Confidential Transactions and More，提出了 Bulletproof 算法，非常短的非交互式零知识证明，不需要可信的设置，6 个月以后应用于 Monero，是非常快的理论到应用的结合。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2018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zk-STARKs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(BBHR18) Scalable, transparent, and post-quantum secure computational integrity，提出了不需要可信设置的 ZK-STARK 算法协议，这也是目前 ZK 发展另一个让人瞩目的方向，也以此为基础诞生了 StarkWare这个重量级的 ZK 项目。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提出的一个</a:t>
            </a:r>
            <a:r>
              <a:rPr lang="en-US" altLang="en-US" sz="10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通用的 zk-SNARK -- PLONK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，使用排列多项式简化算术电路表示，使证明更简单和高效；它具有多功能性，并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支持递归证明组合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（Gabizon,Williamson &amp; Ciobotaru, 2019）。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，Zcash 研发团队推出了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halo和halo2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835" y="1388110"/>
            <a:ext cx="6786880" cy="2297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</a:t>
            </a:r>
            <a:r>
              <a:rPr lang="zh-CN" altLang="en-US" b="1"/>
              <a:t>同质化代币标准</a:t>
            </a:r>
            <a:r>
              <a:rPr lang="zh-CN" altLang="en-US"/>
              <a:t>主要特点</a:t>
            </a:r>
            <a:r>
              <a:rPr lang="en-US" altLang="zh-CN" b="1"/>
              <a:t>:</a:t>
            </a:r>
            <a:endParaRPr lang="en-US" altLang="zh-CN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>
                <a:sym typeface="+mn-ea"/>
              </a:rPr>
              <a:t>创建</a:t>
            </a:r>
            <a:r>
              <a:rPr lang="zh-CN" altLang="en-US" sz="1200" b="1"/>
              <a:t>自定义代币创建</a:t>
            </a:r>
            <a:r>
              <a:rPr lang="zh-CN" altLang="en-US" sz="1200"/>
              <a:t>：开发人员可以部署充当代币管理器的智能合约。</a:t>
            </a:r>
            <a:r>
              <a:rPr lang="en-US" altLang="zh-CN" sz="1200"/>
              <a:t> </a:t>
            </a:r>
            <a:endParaRPr lang="en-US" altLang="zh-CN" sz="120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唯一</a:t>
            </a:r>
            <a:r>
              <a:rPr lang="zh-CN" altLang="en-US" sz="1200" b="1">
                <a:sym typeface="+mn-ea"/>
              </a:rPr>
              <a:t>代币</a:t>
            </a:r>
            <a:r>
              <a:rPr lang="zh-CN" altLang="en-US" sz="1200" b="1"/>
              <a:t>标识符（</a:t>
            </a:r>
            <a:r>
              <a:rPr lang="en-US" altLang="zh-CN" sz="1200" b="1"/>
              <a:t>tokenID</a:t>
            </a:r>
            <a:r>
              <a:rPr lang="zh-CN" altLang="en-US" sz="1200" b="1"/>
              <a:t>）</a:t>
            </a:r>
            <a:r>
              <a:rPr lang="zh-CN" altLang="en-US" sz="1200"/>
              <a:t>：虽然</a:t>
            </a:r>
            <a:r>
              <a:rPr lang="zh-CN" altLang="en-US" sz="1200">
                <a:sym typeface="+mn-ea"/>
              </a:rPr>
              <a:t>代币</a:t>
            </a:r>
            <a:r>
              <a:rPr lang="zh-CN" altLang="en-US" sz="1200"/>
              <a:t>符号（名称）不需要是唯一的，但每个</a:t>
            </a:r>
            <a:r>
              <a:rPr lang="zh-CN" altLang="en-US" sz="1200">
                <a:sym typeface="+mn-ea"/>
              </a:rPr>
              <a:t>代币</a:t>
            </a:r>
            <a:r>
              <a:rPr lang="zh-CN" altLang="en-US" sz="1200"/>
              <a:t>都有一个从管理器的公钥派生出的不同标识符。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供应控制</a:t>
            </a:r>
            <a:r>
              <a:rPr lang="zh-CN" altLang="en-US" sz="1200"/>
              <a:t>：代币管理者可以在部署合约时指定创建新代币的规则。该标准允许</a:t>
            </a:r>
            <a:r>
              <a:rPr lang="zh-CN" altLang="en-US" sz="1200" b="1"/>
              <a:t>铸造、销毁代币</a:t>
            </a:r>
            <a:r>
              <a:rPr lang="zh-CN" altLang="en-US" sz="1200"/>
              <a:t>，为</a:t>
            </a:r>
            <a:r>
              <a:rPr lang="en-US" altLang="zh-CN" sz="1200"/>
              <a:t> Mina </a:t>
            </a:r>
            <a:r>
              <a:rPr lang="zh-CN" altLang="en-US" sz="1200"/>
              <a:t>生态系统添加了新的功能层。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转</a:t>
            </a:r>
            <a:r>
              <a:rPr lang="zh-CN" altLang="en-US" sz="1200" b="1"/>
              <a:t>账功能</a:t>
            </a:r>
            <a:r>
              <a:rPr lang="zh-CN" altLang="en-US" sz="1200"/>
              <a:t>：任何账户都可以发起代币转移，但必须得到代币管理器</a:t>
            </a:r>
            <a:r>
              <a:rPr lang="en-US" altLang="zh-CN" sz="1200"/>
              <a:t> zkApp </a:t>
            </a:r>
            <a:r>
              <a:rPr lang="zh-CN" altLang="en-US" sz="1200"/>
              <a:t>的批准，以确保安全性和控制力。</a:t>
            </a:r>
            <a:endParaRPr lang="zh-CN" altLang="en-US" sz="120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zkApp </a:t>
            </a:r>
            <a:r>
              <a:rPr lang="zh-CN" altLang="en-US" sz="1200" b="1"/>
              <a:t>集成</a:t>
            </a:r>
            <a:r>
              <a:rPr lang="zh-CN" altLang="en-US" sz="1200"/>
              <a:t>：开发人员可以创建与这些令牌交互的零知识应用程序</a:t>
            </a:r>
            <a:r>
              <a:rPr lang="en-US" altLang="zh-CN" sz="1200"/>
              <a:t> (zkApps)</a:t>
            </a:r>
            <a:r>
              <a:rPr lang="zh-CN" altLang="en-US" sz="1200"/>
              <a:t>，从而实现复杂的用例。</a:t>
            </a:r>
            <a:endParaRPr lang="zh-CN" altLang="en-US" sz="12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835" y="1388110"/>
            <a:ext cx="52571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github repo:</a:t>
            </a:r>
            <a:endParaRPr lang="en-US" altLang="zh-CN" b="1"/>
          </a:p>
          <a:p>
            <a:endParaRPr lang="en-US" altLang="zh-CN"/>
          </a:p>
          <a:p>
            <a:pPr indent="457200"/>
            <a:r>
              <a:rPr lang="en-US" altLang="zh-CN"/>
              <a:t>https://github.com/MinaFoundation/mina-fungible-token/</a:t>
            </a:r>
            <a:endParaRPr lang="en-US" altLang="zh-CN"/>
          </a:p>
          <a:p>
            <a:pPr indent="457200"/>
            <a:endParaRPr lang="en-US" altLang="zh-CN"/>
          </a:p>
          <a:p>
            <a:pPr indent="457200"/>
            <a:endParaRPr lang="en-US" altLang="zh-CN"/>
          </a:p>
          <a:p>
            <a:pPr indent="457200"/>
            <a:r>
              <a:rPr lang="en-US" altLang="zh-CN"/>
              <a:t>https://minafoundation.github.io/mina-fungible-token/</a:t>
            </a:r>
            <a:endParaRPr lang="en-US" altLang="zh-CN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1718945" y="1172210"/>
          <a:ext cx="5706110" cy="3544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7802880" imgH="5097780" progId="Paint.Picture">
                  <p:embed/>
                </p:oleObj>
              </mc:Choice>
              <mc:Fallback>
                <p:oleObj name="" r:id="rId1" imgW="7802880" imgH="509778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18945" y="1172210"/>
                        <a:ext cx="5706110" cy="3544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Protokit- </a:t>
            </a:r>
            <a:r>
              <a:rPr lang="zh-CN" alt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原理架构讲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解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305" y="1527175"/>
            <a:ext cx="5313045" cy="1416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Thank you so much 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for attending!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81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and </a:t>
            </a: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information in a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Trustless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Efficient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Decentralized</a:t>
            </a:r>
            <a:r>
              <a:rPr lang="en-US" sz="1800" b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800" b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way.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020" y="2033270"/>
            <a:ext cx="5045710" cy="2552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210" y="1047115"/>
            <a:ext cx="7152005" cy="98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marR="0" lvl="1" indent="0" algn="l" rtl="0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 strong cases for Scalability &amp; Verification &amp; Privacy &amp; Security</a:t>
            </a:r>
            <a:endParaRPr lang="en-US" sz="1800" b="1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隐私保护</a:t>
            </a:r>
            <a:r>
              <a:rPr 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验资、匿名投票、隐私交易</a:t>
            </a:r>
            <a:endParaRPr lang="zh-CN" b="0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计算压缩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区块链扩容（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eg.</a:t>
            </a:r>
            <a:r>
              <a:rPr lang="en-US" altLang="zh-CN" sz="7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Layer2-zkRollup, 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Layer1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-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Mina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）</a:t>
            </a:r>
            <a:endParaRPr lang="zh-CN" altLang="en-US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56615" y="2371408"/>
            <a:ext cx="2647950" cy="2276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89045" y="2404745"/>
            <a:ext cx="4137025" cy="2243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V站在A点；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P走进洞穴，到达C点或D点；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在P消失在洞穴中之后，V走到B点；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V向P喊，叫P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从左通道出来，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b.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从右通道出来；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P答应并照做，如果有需要则使用咒语打开秘密之门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P和V</a:t>
            </a:r>
            <a:r>
              <a:rPr lang="zh-CN" altLang="en-US" sz="12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重复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步骤</a:t>
            </a:r>
            <a:r>
              <a:rPr lang="zh-CN" altLang="en-US" sz="1200" b="1" i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1-5</a:t>
            </a:r>
            <a:endParaRPr lang="zh-CN" altLang="en-US" sz="1200" b="1" i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8805" y="1099820"/>
            <a:ext cx="84270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  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Start 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f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rom a story...</a:t>
            </a:r>
            <a:endParaRPr lang="zh-CN" altLang="en-US">
              <a:latin typeface="华文仿宋" panose="02010600040101010101" charset="-122"/>
              <a:ea typeface="华文仿宋" panose="020106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有一个秘密</a:t>
            </a:r>
            <a:r>
              <a:rPr lang="zh-CN" altLang="en-US" sz="1200"/>
              <a:t>洞穴，知道咒语的人可以通过咒语打开C、D之间的秘密之门。而对于不知道咒语的人来说，这两条路都是死胡同。阿里巴巴通过追踪大盗听到了这个咒语，从而获得了打开秘密之门的能力，接下来我们称他为证明者P。</a:t>
            </a:r>
            <a:endParaRPr lang="zh-CN" altLang="en-US" sz="1200"/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证明者P知道这个秘密，他想让验证者V相信这一事实，但他不想泄露咒语。下面是P怎样使V相信的过程：</a:t>
            </a:r>
            <a:endParaRPr lang="zh-CN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092765" y="2377425"/>
            <a:ext cx="7540200" cy="3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属于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概率性证明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而非数学上的严谨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20" y="1151890"/>
            <a:ext cx="8093710" cy="3442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更多案例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数字签名：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我知道以太坊账户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地址对应的私钥，但我不会告诉你我的私钥是什么！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哈希原像：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我知道一个数字 x使得 SHA256(x)= 0x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ac2b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af...，但我不会告诉你x！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红绿色盲：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向红绿色盲患者证明的确有红色和绿色两种颜色，可是红绿色盲患者无法感知红色和绿色究竟是什么颜色。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地图三色问题：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我知道一种用 3 种颜色填充地图的方法，这样相邻的两个区域的颜色就不会相同，但我不会告诉你颜色拼凑方案！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08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交互式零知识证明</a:t>
            </a:r>
            <a:endParaRPr lang="zh-CN" altLang="en-US" sz="16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证明者和验证者需要同时在线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证明者面对每个验证者都要证明一次数据的真实性。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零知识洞穴、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色盲游戏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非交互式</a:t>
            </a:r>
            <a:r>
              <a:rPr lang="zh-CN" alt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零知识证明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证明者和验证者无需同时在线。证明者创建一份证明，任何使用这份证明的人都可以进行验证。</a:t>
            </a:r>
            <a:endParaRPr lang="zh-CN" altLang="en-US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数独游戏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015" y="3362325"/>
            <a:ext cx="8225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区别：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交互式证明的每次验证都需要进行新一轮通信，非交互式证明只需要参与者（证明者和验证者）之间进行一轮通信。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非交互式证明减少了证明者和验证者之间的通信，使 ZK 证明更加高效。此外，一旦生成了证明，其他任何可以访问共享密钥和验证算法的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人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都可以进行验证。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Me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668020" y="1174115"/>
            <a:ext cx="3903980" cy="189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Daniel,   GZ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DevRel, Mina Foundation</a:t>
            </a:r>
            <a:endParaRPr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 @coldstar1993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70" y="2368550"/>
            <a:ext cx="257175" cy="2571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313815"/>
            <a:ext cx="238760" cy="226060"/>
          </a:xfrm>
          <a:prstGeom prst="rect">
            <a:avLst/>
          </a:prstGeom>
        </p:spPr>
      </p:pic>
      <p:pic>
        <p:nvPicPr>
          <p:cNvPr id="7" name="图片 6" descr="图片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10" y="602615"/>
            <a:ext cx="2380615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4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zkProof Systems: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zkSTARK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projects：StarkNet, Polygon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BulletProofs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projects：Monero, Grin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Halo/Halo2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projects：z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cash,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Filecoin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Scroll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6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ero-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uccinct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on-interactive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gument on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nowledge（零知识简洁的非交互式知识论证）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family members: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Tornado Cash/Loopring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2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及其变种</a:t>
            </a:r>
            <a:endParaRPr lang="en-US" sz="1600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Mina(</a:t>
            </a:r>
            <a:r>
              <a:rPr lang="en-US" sz="12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</a:t>
            </a: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/Aztec/zkSync/Anoma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1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zkSNARK-</a:t>
            </a:r>
            <a:r>
              <a:rPr 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家族</a:t>
            </a:r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特点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simplified trusted setup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Groth16算法需要可信的初始设置(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)，而且每个电路都需要初始设置。特别在业务电路升级的时候，还需要重新初始设置。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而PLONK算法，只需要一次初始设置（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Universal 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）。初始设置的参数可以升级，而且在电路大小不超过范围的情况下，不需要重新设置。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Kimchi </a:t>
            </a:r>
            <a:r>
              <a:rPr lang="zh-CN" alt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无需</a:t>
            </a:r>
            <a:r>
              <a:rPr lang="en-US" altLang="zh-CN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 !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recursion zkSNARK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c. 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general-purpose zkp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small proof size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e.  …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78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一个完整的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系统组成部分：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前端系统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电路开发语言规范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算术化编译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 &amp; 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嵌入式DSL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&amp; zkVM/zkEVM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编译器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编译成R1CS/Plonkish等约束格式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后端证明系统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</a:t>
            </a:r>
            <a:r>
              <a:rPr lang="zh-CN" altLang="en-US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r>
              <a:rPr lang="en-US" altLang="zh-CN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en-US" altLang="zh-CN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Kimchi, zkSTARK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alt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13995" y="1082675"/>
            <a:ext cx="5241290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Arithmetic Circuit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LIKE but NOT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electronic circuit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 Constraints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（电路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约束）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Static Circuit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（静态电路）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o1js</a:t>
            </a:r>
            <a:endParaRPr lang="en-US" altLang="zh-CN" b="1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Evm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Circom+SnarkJS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Aztec’s Noir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Aleo’s Leo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StarkNet’s Cairo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28600" y="1181735"/>
            <a:ext cx="7855585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None/>
            </a:pPr>
            <a:r>
              <a:rPr lang="en-US" altLang="zh-CN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steps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</a:t>
            </a:r>
            <a:endParaRPr lang="en-US" altLang="zh-CN" sz="12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将问题转换成描述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编译电路，并生成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ProverKey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771650" marR="0" lvl="3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可能需要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可信设置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(Trusted Setup)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证明者使用Prove函数(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需结合ProverKey)生成证明（proof）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验证者使用Verify函数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结合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VerificationKey)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验证proof的真假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43205" y="1139190"/>
            <a:ext cx="3919220" cy="34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Groth16-</a:t>
            </a:r>
            <a:r>
              <a:rPr lang="en-US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zkDapp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R1CS格式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Trusted Setup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 Ceremony(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可信设置仪式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4.证明者使用Prove函数生成证明（Proof）。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5.验证者使用Verify函数，验证proof的真假。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60" y="1490345"/>
            <a:ext cx="4787900" cy="27705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14055" y="4260850"/>
            <a:ext cx="11963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>
                <a:sym typeface="+mn-ea"/>
              </a:rPr>
              <a:t>图</a:t>
            </a:r>
            <a:r>
              <a:rPr lang="zh-CN" altLang="en-US" sz="800"/>
              <a:t>源自网络</a:t>
            </a:r>
            <a:endParaRPr lang="zh-CN" altLang="en-US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98120" y="1163955"/>
            <a:ext cx="4318635" cy="264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 </a:t>
            </a:r>
            <a:r>
              <a:rPr lang="en-US" altLang="en-US" b="1" i="1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-Based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en-US" b="1" i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o1js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plonkish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格式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同时生成PK (proving key)，VK(verifying key)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3.任何一方使用Trusted Setup生成一些随机的参数，包括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3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.证明者使用函数 Prove 函数生成证明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4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.验证者使用 Verify 函数，验证proof的真假。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995" y="1510030"/>
            <a:ext cx="4737735" cy="2734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5800" y="4511675"/>
            <a:ext cx="7531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3" action="ppaction://hlinksldjump"/>
              </a:rPr>
              <a:t>jump15</a:t>
            </a:r>
            <a:endParaRPr lang="en-US" altLang="zh-CN" sz="800">
              <a:sym typeface="+mn-ea"/>
              <a:hlinkClick r:id="rId3" action="ppaction://hlinksldjump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 t="-2000" r="-1000"/>
          </a:stretch>
        </a:blipFill>
        <a:effectLst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288350" y="984637"/>
            <a:ext cx="8526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 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</a:t>
            </a:r>
            <a:endParaRPr lang="en-US"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(V)</a:t>
            </a:r>
            <a:endParaRPr lang="en-US"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046772" y="997225"/>
            <a:ext cx="60630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Protokit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6908" y="364097"/>
            <a:ext cx="1338543" cy="5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539750" y="1082675"/>
            <a:ext cx="7539990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应用在信息系统中时，开发思维需要转变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5980" y="1544955"/>
            <a:ext cx="3349625" cy="294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 b="1"/>
              <a:t>普通程序代码</a:t>
            </a:r>
            <a:r>
              <a:rPr lang="zh-CN" altLang="en-US"/>
              <a:t>：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强调的是计算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不关注隐私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非静态</a:t>
            </a:r>
            <a:endParaRPr lang="zh-CN" altLang="en-US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if-else</a:t>
            </a:r>
            <a:endParaRPr lang="en-US" altLang="zh-CN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for-loop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unfixed loop times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break/continue...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>
            <a:off x="4690110" y="1544955"/>
            <a:ext cx="3927475" cy="2945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1600" b="1"/>
              <a:t>ZKP</a:t>
            </a:r>
            <a:r>
              <a:rPr lang="zh-CN" altLang="en-US" sz="1600" b="1"/>
              <a:t>电路代码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强调的是</a:t>
            </a:r>
            <a:r>
              <a:rPr lang="en-US" altLang="zh-CN" sz="1200" b="1"/>
              <a:t> </a:t>
            </a:r>
            <a:r>
              <a:rPr lang="zh-CN" altLang="en-US" sz="1200" b="1"/>
              <a:t>证明和验证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电路约束（即断言</a:t>
            </a:r>
            <a:r>
              <a:rPr lang="en-US" altLang="zh-CN" sz="1200" b="1"/>
              <a:t>assert</a:t>
            </a:r>
            <a:r>
              <a:rPr lang="zh-CN" altLang="en-US" sz="1200" b="1"/>
              <a:t>）</a:t>
            </a:r>
            <a:endParaRPr lang="zh-CN" altLang="en-US" sz="1200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可以保护隐私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静态性</a:t>
            </a:r>
            <a:r>
              <a:rPr lang="en-US" altLang="zh-CN" sz="800"/>
              <a:t>(</a:t>
            </a:r>
            <a:r>
              <a:rPr lang="zh-CN" altLang="en-US" sz="800">
                <a:highlight>
                  <a:srgbClr val="FFFF00"/>
                </a:highlight>
              </a:rPr>
              <a:t>后面代码时会细讲</a:t>
            </a:r>
            <a:r>
              <a:rPr lang="en-US" altLang="zh-CN" sz="800"/>
              <a:t>)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no traditional if-else</a:t>
            </a:r>
            <a:endParaRPr lang="en-US" altLang="zh-CN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for-loop</a:t>
            </a:r>
            <a:endParaRPr lang="en-US" altLang="zh-CN" sz="1200" b="1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fixed loop times</a:t>
            </a:r>
            <a:endParaRPr lang="en-US" altLang="zh-CN" sz="12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What &amp; How &amp; Why Mina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07365" y="1508760"/>
            <a:ext cx="9066530" cy="3041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BTC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首个加密货币，赋予个人对其资产的完全控制权</a:t>
            </a: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ETH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为加密货币引入了可编程层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催生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Dapp&amp;Defi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浪潮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MINA  !!!</a:t>
            </a:r>
            <a:endParaRPr lang="en-US" alt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708150" y="203263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708150" y="312991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020" y="1080135"/>
            <a:ext cx="7292975" cy="80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world's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First </a:t>
            </a:r>
            <a:r>
              <a:rPr 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&amp;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Only Layer1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that provides zkProgrammability </a:t>
            </a:r>
            <a:endParaRPr lang="en-US" sz="180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's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L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ightest</a:t>
            </a:r>
            <a:r>
              <a:rPr lang="zh-CN" alt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ost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A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ccessible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blockchain</a:t>
            </a:r>
            <a:endParaRPr lang="zh-CN" altLang="en-US" sz="18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2255520"/>
            <a:ext cx="6856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8230" y="131699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Bitcoin's blockchain size was close to </a:t>
            </a:r>
            <a:r>
              <a:rPr lang="en-US" altLang="zh-CN"/>
              <a:t>611GB</a:t>
            </a:r>
            <a:r>
              <a:rPr lang="zh-CN" altLang="en-US"/>
              <a:t> </a:t>
            </a:r>
            <a:r>
              <a:rPr lang="en-US" altLang="zh-CN"/>
              <a:t>on Oct28,</a:t>
            </a:r>
            <a:r>
              <a:rPr lang="zh-CN" altLang="en-US"/>
              <a:t>2024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803400"/>
            <a:ext cx="6116320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1691005"/>
            <a:ext cx="6817360" cy="2736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2155" y="138430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Ethereum</a:t>
            </a:r>
            <a:r>
              <a:rPr lang="zh-CN" altLang="en-US"/>
              <a:t>'s blockchain size </a:t>
            </a:r>
            <a:r>
              <a:rPr lang="en-US" altLang="zh-CN"/>
              <a:t>is</a:t>
            </a:r>
            <a:r>
              <a:rPr lang="zh-CN" altLang="en-US"/>
              <a:t> close to </a:t>
            </a:r>
            <a:r>
              <a:rPr lang="en-US" altLang="zh-CN"/>
              <a:t>1.2TB</a:t>
            </a:r>
            <a:r>
              <a:rPr lang="zh-CN" altLang="en-US"/>
              <a:t> in </a:t>
            </a:r>
            <a:r>
              <a:rPr lang="en-US" altLang="zh-CN"/>
              <a:t>Oct28,</a:t>
            </a:r>
            <a:r>
              <a:rPr lang="zh-CN" altLang="en-US"/>
              <a:t>2024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4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GB/TB, 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</a:rPr>
              <a:t>Increasing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Size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22KB, fixed size</a:t>
            </a:r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340" y="36385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by recursive zkp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图片 2" descr="mina-cubes-16colors-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736090"/>
            <a:ext cx="3315970" cy="1866265"/>
          </a:xfrm>
          <a:prstGeom prst="rect">
            <a:avLst/>
          </a:prstGeom>
        </p:spPr>
      </p:pic>
      <p:pic>
        <p:nvPicPr>
          <p:cNvPr id="2" name="图片 1" descr="mina-heavy-16colors-condensed-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205" y="1736090"/>
            <a:ext cx="3297555" cy="1855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0" y="1993900"/>
            <a:ext cx="3276600" cy="2537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2345" y="1181100"/>
            <a:ext cx="63709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Recusive zkSNARK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 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12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</a:t>
            </a:r>
            <a:r>
              <a:rPr lang="en-US" altLang="zh-CN" sz="12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n-1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0</a:t>
            </a:r>
            <a:endParaRPr lang="en-US" altLang="zh-CN" sz="900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" y="1188085"/>
            <a:ext cx="8241665" cy="2494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>
              <a:lnSpc>
                <a:spcPct val="150000"/>
              </a:lnSpc>
            </a:pP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Common steps of POS-C</a:t>
            </a: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hain’s Consensus:</a:t>
            </a:r>
            <a:endParaRPr lang="en-US" altLang="zh-CN" sz="16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Choose Block Producer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Validate a set of Tx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 based on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validated Tx set</a:t>
            </a: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Previous Block’s hash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3) Broadcast </a:t>
            </a: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4) Other validators validate 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215" y="1287780"/>
            <a:ext cx="8253095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Key Milestones:</a:t>
            </a:r>
            <a:endParaRPr lang="en-US" altLang="zh-CN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2017: 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init development 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2020: testnet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3/2021: mainnet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6/</a:t>
            </a:r>
            <a:r>
              <a:rPr lang="en-US" altLang="zh-CN" sz="16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2024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主网硬分叉(伯克利升级) </a:t>
            </a:r>
            <a:r>
              <a:rPr lang="en-US" altLang="zh-CN" sz="1600"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</a:rPr>
              <a:t>→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en-US" altLang="zh-CN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the world’s 1st ZK Layer1 with ZK Programmability</a:t>
            </a:r>
            <a:endParaRPr lang="en-US" altLang="zh-CN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8960" y="1031875"/>
            <a:ext cx="8510270" cy="1659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 producing process(high-level view)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step1) validate a batch of Tx; 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step2) construct new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based on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 Batch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lastBlock’s hash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(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including verify 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internally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step3) 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based on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 -1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&amp;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>
              <a:lnSpc>
                <a:spcPct val="150000"/>
              </a:lnSpc>
            </a:pPr>
            <a:r>
              <a:rPr lang="en-US" altLang="zh-CN" sz="1000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Each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ChainProof_i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means :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he Whole Chain History from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GenesisBlock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to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is Valid.</a:t>
            </a:r>
            <a:endParaRPr lang="en-US" altLang="zh-CN" sz="1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0015" y="4505325"/>
            <a:ext cx="114046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>
                <a:solidFill>
                  <a:schemeClr val="bg1">
                    <a:lumMod val="65000"/>
                  </a:schemeClr>
                </a:solidFill>
              </a:rPr>
              <a:t>SNARK Workers</a:t>
            </a:r>
            <a:endParaRPr lang="en-US" altLang="zh-CN" sz="9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321435" y="2244090"/>
          <a:ext cx="6470015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0294620" imgH="3939540" progId="Paint.Picture">
                  <p:embed/>
                </p:oleObj>
              </mc:Choice>
              <mc:Fallback>
                <p:oleObj name="" r:id="rId1" imgW="10294620" imgH="393954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21435" y="2244090"/>
                        <a:ext cx="6470015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3180" y="1415415"/>
            <a:ext cx="1348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Size: 1</a:t>
            </a:r>
            <a:r>
              <a:rPr lang="en-US" altLang="zh-CN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en-US" altLang="zh-CN"/>
              <a:t>2kb</a:t>
            </a:r>
            <a:endParaRPr lang="en-US" altLang="zh-CN"/>
          </a:p>
        </p:txBody>
      </p:sp>
      <p:graphicFrame>
        <p:nvGraphicFramePr>
          <p:cNvPr id="5" name="对象 4"/>
          <p:cNvGraphicFramePr/>
          <p:nvPr/>
        </p:nvGraphicFramePr>
        <p:xfrm>
          <a:off x="2696210" y="1764665"/>
          <a:ext cx="3752215" cy="188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749040" imgH="1882140" progId="Paint.Picture">
                  <p:embed/>
                </p:oleObj>
              </mc:Choice>
              <mc:Fallback>
                <p:oleObj name="" r:id="rId1" imgW="3749040" imgH="18821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6210" y="1764665"/>
                        <a:ext cx="3752215" cy="188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295" y="2088515"/>
            <a:ext cx="4348480" cy="2505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44320"/>
            <a:ext cx="3718560" cy="2539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030" y="118618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by </a:t>
            </a:r>
            <a:r>
              <a:rPr lang="en-US" altLang="zh-CN">
                <a:solidFill>
                  <a:srgbClr val="FF681A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1660" y="17081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A validating node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</a:t>
            </a:r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=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22KB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94480" y="3158490"/>
            <a:ext cx="360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➪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4083685"/>
            <a:ext cx="370649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/>
              <a:t>tips: recusive zkp = </a:t>
            </a:r>
            <a:r>
              <a:rPr lang="en-US" altLang="zh-CN" sz="800" b="1"/>
              <a:t>Proof </a:t>
            </a:r>
            <a:r>
              <a:rPr lang="en-US" altLang="zh-CN" sz="800"/>
              <a:t>of </a:t>
            </a:r>
            <a:r>
              <a:rPr lang="en-US" altLang="zh-CN" sz="800" b="1"/>
              <a:t>Proof </a:t>
            </a:r>
            <a:r>
              <a:rPr lang="en-US" altLang="zh-CN" sz="800">
                <a:sym typeface="+mn-ea"/>
              </a:rPr>
              <a:t>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</a:t>
            </a:r>
            <a:endParaRPr lang="en-US" altLang="zh-CN" sz="800" b="1"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4065" y="1132840"/>
            <a:ext cx="76866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1600" b="1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</a:t>
            </a:r>
            <a:r>
              <a:rPr lang="zh-CN" altLang="en-US" sz="1600" b="1"/>
              <a:t>的好处：</a:t>
            </a:r>
            <a:endParaRPr lang="zh-CN" altLang="en-US" sz="1600" b="1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430" y="3768090"/>
            <a:ext cx="6904990" cy="4953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0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MINA -- The world’s Lightest, Most Accessible blockchain.</a:t>
            </a:r>
            <a:endParaRPr lang="en-US" altLang="zh-CN" sz="20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1233170" y="1783715"/>
            <a:ext cx="348615" cy="171259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9470" y="1508760"/>
            <a:ext cx="4924425" cy="1794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低资源需求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可以在一个手机、一个网页里轻松运行和验证区块链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无需担心数据膨胀带来的存储压力</a:t>
            </a:r>
            <a:endParaRPr lang="zh-CN" altLang="en-US" sz="1200">
              <a:ea typeface="宋体" panose="02010600030101010101" pitchFamily="2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高效同步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快速启动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减少传输带宽</a:t>
            </a:r>
            <a:endParaRPr lang="zh-CN" altLang="en-US" sz="1200">
              <a:ea typeface="宋体" panose="02010600030101010101" pitchFamily="2" charset="-122"/>
            </a:endParaRPr>
          </a:p>
          <a:p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720" y="1120775"/>
            <a:ext cx="6258560" cy="3525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8020" y="1174115"/>
            <a:ext cx="8254365" cy="139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privacy and security layer for Web3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universal proof layer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ZK blockchain for a secure, private and verifiable internet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(</a:t>
            </a:r>
            <a:r>
              <a:rPr lang="en-US" altLang="zh-CN" sz="1800" b="1" i="0" u="none" strike="noStrike" cap="none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Httpz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)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.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Community Resources for Dev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5595" y="1204595"/>
            <a:ext cx="33191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Official Website</a:t>
            </a:r>
            <a:r>
              <a:rPr lang="en-US" altLang="zh-CN"/>
              <a:t>:  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https://minaprotocol.com</a:t>
            </a:r>
            <a:endParaRPr lang="en-US" altLang="zh-CN"/>
          </a:p>
          <a:p>
            <a:r>
              <a:rPr lang="en-US" altLang="zh-CN" b="1"/>
              <a:t>Official X: </a:t>
            </a:r>
            <a:endParaRPr lang="en-US" altLang="zh-CN" b="1"/>
          </a:p>
          <a:p>
            <a:pPr indent="457200"/>
            <a:r>
              <a:rPr lang="en-US" altLang="zh-CN">
                <a:hlinkClick r:id="rId2" action="ppaction://hlinkfile"/>
              </a:rPr>
              <a:t>https://x.com/MinaProtocol</a:t>
            </a:r>
            <a:endParaRPr lang="en-US" altLang="zh-CN"/>
          </a:p>
          <a:p>
            <a:r>
              <a:rPr lang="en-US" altLang="zh-CN" b="1"/>
              <a:t>Official Doc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3" action="ppaction://hlinkfile"/>
              </a:rPr>
              <a:t>https://docs.minaprotocol.com</a:t>
            </a:r>
            <a:endParaRPr lang="en-US" altLang="zh-CN"/>
          </a:p>
          <a:p>
            <a:r>
              <a:rPr lang="en-US" altLang="zh-CN" b="1"/>
              <a:t>Official 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4" action="ppaction://hlinkfile"/>
              </a:rPr>
              <a:t>https://github.com/minaProtocol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 b="1"/>
              <a:t>o1lab </a:t>
            </a:r>
            <a:r>
              <a:rPr lang="en-US" altLang="zh-CN" b="1">
                <a:sym typeface="+mn-ea"/>
              </a:rPr>
              <a:t>Website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5" action="ppaction://hlinkfile"/>
              </a:rPr>
              <a:t>https://www.o1labs.org</a:t>
            </a:r>
            <a:endParaRPr lang="en-US" altLang="zh-CN"/>
          </a:p>
          <a:p>
            <a:r>
              <a:rPr lang="en-US" altLang="zh-CN" b="1"/>
              <a:t>o1js </a:t>
            </a:r>
            <a:r>
              <a:rPr lang="en-US" altLang="zh-CN" b="1">
                <a:sym typeface="+mn-ea"/>
              </a:rPr>
              <a:t>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6" action="ppaction://hlinkfile"/>
              </a:rPr>
              <a:t>https://github.com/o1-labs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655" y="1807210"/>
            <a:ext cx="2741295" cy="826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820" y="3644265"/>
            <a:ext cx="1370330" cy="9385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Chain Explorer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https://minascan.io/mainnet/home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2213610"/>
            <a:ext cx="3952875" cy="9334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490" y="1259205"/>
            <a:ext cx="5972810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Auro Wallet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https://www.aurowallet.com/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745490" y="3025775"/>
            <a:ext cx="541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P</a:t>
            </a:r>
            <a:r>
              <a:rPr lang="zh-CN" altLang="en-US" b="1">
                <a:sym typeface="+mn-ea"/>
              </a:rPr>
              <a:t>allad</a:t>
            </a:r>
            <a:r>
              <a:rPr lang="en-US" altLang="zh-CN" b="1">
                <a:sym typeface="+mn-ea"/>
              </a:rPr>
              <a:t> Wallet</a:t>
            </a:r>
            <a:r>
              <a:rPr lang="en-US" altLang="zh-CN">
                <a:sym typeface="+mn-ea"/>
              </a:rPr>
              <a:t>:</a:t>
            </a:r>
            <a:endParaRPr lang="zh-CN" altLang="en-US"/>
          </a:p>
          <a:p>
            <a:pPr indent="457200"/>
            <a:r>
              <a:rPr lang="zh-CN" altLang="en-US">
                <a:hlinkClick r:id="rId2" action="ppaction://hlinkfile"/>
              </a:rPr>
              <a:t>https://pallad.co/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10" y="1785620"/>
            <a:ext cx="3397250" cy="58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10" y="3615690"/>
            <a:ext cx="339725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Grant Programs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DevNet Faucet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https://faucet.minaprotocol.com/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95" y="2266950"/>
            <a:ext cx="36861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490" y="1080135"/>
            <a:ext cx="4506595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官方</a:t>
            </a:r>
            <a:r>
              <a:rPr lang="en-US" altLang="zh-CN" b="1">
                <a:sym typeface="+mn-ea"/>
              </a:rPr>
              <a:t>Discord:   </a:t>
            </a:r>
            <a:r>
              <a:rPr lang="en-US" altLang="zh-CN">
                <a:sym typeface="+mn-ea"/>
              </a:rPr>
              <a:t>#zkapps-questions</a:t>
            </a:r>
            <a:endParaRPr lang="en-US" altLang="zh-CN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pPr indent="457200"/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1356360"/>
            <a:ext cx="6757670" cy="33458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4360" y="996315"/>
            <a:ext cx="5462270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914400" lvl="2" indent="457200"/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中文技术社群</a:t>
            </a:r>
            <a:r>
              <a:rPr lang="en-US" altLang="zh-CN" b="1">
                <a:sym typeface="+mn-ea"/>
              </a:rPr>
              <a:t>, </a:t>
            </a:r>
            <a:r>
              <a:rPr lang="zh-CN" altLang="en-US" b="1">
                <a:sym typeface="+mn-ea"/>
              </a:rPr>
              <a:t>请扫描我同事</a:t>
            </a:r>
            <a:r>
              <a:rPr lang="en-US" altLang="zh-CN" b="1">
                <a:sym typeface="+mn-ea"/>
              </a:rPr>
              <a:t>QRcode:</a:t>
            </a:r>
            <a:endParaRPr lang="zh-CN" altLang="en-US" b="1">
              <a:sym typeface="+mn-ea"/>
            </a:endParaRPr>
          </a:p>
          <a:p>
            <a:pPr indent="457200"/>
            <a:endParaRPr lang="en-US" altLang="zh-CN"/>
          </a:p>
          <a:p>
            <a:pPr indent="457200"/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7395" y="1738630"/>
            <a:ext cx="348615" cy="348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967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229743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967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967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967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0" y="1515110"/>
            <a:ext cx="2195830" cy="221170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V)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7480" y="1311910"/>
            <a:ext cx="62890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371600" lvl="3" indent="457200"/>
            <a:r>
              <a:rPr lang="en-US" altLang="zh-CN" sz="2000"/>
              <a:t>A </a:t>
            </a:r>
            <a:r>
              <a:rPr lang="en-US" sz="20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Typescript library</a:t>
            </a:r>
            <a:endParaRPr lang="en-US" sz="20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+mn-ea"/>
            </a:endParaRPr>
          </a:p>
          <a:p>
            <a:pPr marL="1371600" lvl="3" indent="457200"/>
            <a:endParaRPr lang="en-US" altLang="zh-CN" sz="2000"/>
          </a:p>
          <a:p>
            <a:pPr marL="457200" lvl="1" indent="457200">
              <a:buNone/>
            </a:pPr>
            <a:r>
              <a:rPr lang="en-US" altLang="zh-CN" sz="2000">
                <a:solidFill>
                  <a:srgbClr val="000000"/>
                </a:solidFill>
              </a:rPr>
              <a:t>for defining zero knowledge proofs</a:t>
            </a:r>
            <a:endParaRPr lang="en-US" altLang="zh-CN" sz="200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9690" y="2776220"/>
            <a:ext cx="430784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Easy to use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User Friendly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No Trusted Setup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Run in Browser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Feature Rich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 comprehensive set of pre-built libraries, primitives, and algorithms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Extensible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allow to construct new primitives, algorithms, and data structures.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zkapp-cli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tool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7940" y="1898650"/>
            <a:ext cx="662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-- scaffold, write, test, and deploy zkApps for Mina Protocol using recommended best practices.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2865" y="1156335"/>
            <a:ext cx="39389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scaffold</a:t>
            </a:r>
            <a:r>
              <a:rPr lang="en-US" altLang="zh-CN" sz="3600" b="1"/>
              <a:t> </a:t>
            </a:r>
            <a:r>
              <a:rPr lang="zh-CN" altLang="en-US" sz="3600" b="1"/>
              <a:t>practice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359785" y="1891665"/>
            <a:ext cx="391668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install -g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project &lt;project-name&gt;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example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run test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 // Local-blockchain env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lightnet start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Lightnet env (docker)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config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deploy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Devnet or Mainnet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</a:t>
            </a:r>
            <a:r>
              <a:rPr lang="en-US" sz="2200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IV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alt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9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Navigator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marR="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Supporting early project teams that will develop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Starter Track (1 month)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15,000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 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Invite Only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Growth Track (Upto 3 months)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100,000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Program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Smart Contract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515110" y="2572385"/>
          <a:ext cx="6014720" cy="215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301740" imgH="2225040" progId="Paint.Picture">
                  <p:embed/>
                </p:oleObj>
              </mc:Choice>
              <mc:Fallback>
                <p:oleObj name="" r:id="rId1" imgW="6301740" imgH="22250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15110" y="2572385"/>
                        <a:ext cx="6014720" cy="2156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757805" y="2070100"/>
            <a:ext cx="70008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: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Circuits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private inputs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 </a:t>
            </a:r>
            <a:r>
              <a:rPr lang="en-US" altLang="zh-CN" sz="1000" b="1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State0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(public)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 </a:t>
            </a:r>
            <a:r>
              <a:rPr lang="en-US" altLang="zh-CN" sz="1000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Tx[proof ,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Updates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]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000" b="1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State1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116965" y="1170305"/>
          <a:ext cx="668274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882640" imgH="2659380" progId="Paint.Picture">
                  <p:embed/>
                </p:oleObj>
              </mc:Choice>
              <mc:Fallback>
                <p:oleObj name="" r:id="rId1" imgW="5882640" imgH="265938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16965" y="1170305"/>
                        <a:ext cx="6682740" cy="280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25905"/>
            <a:ext cx="5556885" cy="3080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Field,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Bool,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UInt32,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UInt64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CircuitString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PublicKey, PrivateKey, Signature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Group,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Scalar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MerkleTree, MerkleMap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4120" y="10985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1" action="ppaction://hlinkfile"/>
              </a:rPr>
              <a:t>Data Types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105" y="1115060"/>
            <a:ext cx="5669915" cy="355473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6490" y="1098550"/>
            <a:ext cx="7433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Conditionals:   No </a:t>
            </a:r>
            <a:r>
              <a:rPr lang="en-US" altLang="zh-CN" sz="1800" i="1">
                <a:latin typeface="微软雅黑 Light" panose="020B0502040204020203" charset="-122"/>
                <a:ea typeface="微软雅黑 Light" panose="020B0502040204020203" charset="-122"/>
              </a:rPr>
              <a:t>If-else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, But </a:t>
            </a:r>
            <a:r>
              <a:rPr lang="en-US" altLang="zh-CN" sz="1800" b="1" i="1">
                <a:latin typeface="微软雅黑 Light" panose="020B0502040204020203" charset="-122"/>
                <a:ea typeface="微软雅黑 Light" panose="020B0502040204020203" charset="-122"/>
              </a:rPr>
              <a:t>Ternary Operator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5955" y="1784350"/>
            <a:ext cx="2752725" cy="1038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3610610"/>
            <a:ext cx="7980045" cy="558165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4419600" y="2971800"/>
            <a:ext cx="306070" cy="400685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11935"/>
            <a:ext cx="5556885" cy="2947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hlinkClick r:id="rId1" action="ppaction://hlinkfile"/>
              </a:rPr>
              <a:t>Gadgets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Bitwise Operations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Foreign Field Arithmetic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Keccak (SHA-3)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ECDSA (secp256k1)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SHA-256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，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RSA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Encryption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5075" y="10699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Tools: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2772410"/>
            <a:ext cx="3766185" cy="87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090" y="2772410"/>
            <a:ext cx="3466465" cy="908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1266190"/>
            <a:ext cx="5917565" cy="1084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92950" y="4509770"/>
            <a:ext cx="19519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</a:t>
            </a:r>
            <a:r>
              <a:rPr lang="zh-CN" altLang="en-US" sz="1000"/>
              <a:t>program-with-input.ts</a:t>
            </a:r>
            <a:endParaRPr lang="zh-CN" altLang="en-US" sz="1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7120" y="1550670"/>
            <a:ext cx="6543040" cy="294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Hash Function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sym typeface="+mn-ea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H(string)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hash: string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Public Key Signatures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sign(private_key,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signature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verify(public_key, signature,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boolean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Inclusion Proof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 (e.g.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by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  <a:buSzTx/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Exclusion Proof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(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e.g. by Sparse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......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Normal Cases: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832612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/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/>
            <a:r>
              <a:rPr lang="en-US" altLang="zh-CN" sz="12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 targetHash0 = '7316390958668495944925151659350747554661900395277588947710114819309740684320'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23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0" y="1920875"/>
            <a:ext cx="4796790" cy="273494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0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865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Prover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编译电路生成PK &amp; VK，执行电路并传入</a:t>
            </a: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</a:t>
            </a:r>
            <a:r>
              <a:rPr lang="zh-CN" altLang="en-US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reImage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000" i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435" y="2232660"/>
            <a:ext cx="6450330" cy="2383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zkIgnite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that can lead commercial innovation in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zkApp Product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Developer Tooling &amp; Infra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targetHash0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958340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proof,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925" y="2341245"/>
            <a:ext cx="577215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一个完整的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zkProgram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3920" y="1416050"/>
            <a:ext cx="5721985" cy="331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en-US" altLang="zh-CN" sz="1000"/>
              <a:t>{</a:t>
            </a:r>
            <a:endParaRPr lang="en-US" altLang="zh-CN" sz="1000"/>
          </a:p>
          <a:p>
            <a:pPr>
              <a:lnSpc>
                <a:spcPct val="100000"/>
              </a:lnSpc>
            </a:pPr>
            <a:r>
              <a:rPr lang="en-US" altLang="zh-CN" sz="1000"/>
              <a:t>    “name”: string,</a:t>
            </a:r>
            <a:br>
              <a:rPr lang="en-US" altLang="zh-CN" sz="1000"/>
            </a:br>
            <a:r>
              <a:rPr lang="en-US" altLang="zh-CN" sz="1000"/>
              <a:t>    “</a:t>
            </a:r>
            <a:r>
              <a:rPr lang="en-US" altLang="zh-CN" sz="1000" i="1">
                <a:sym typeface="+mn-ea"/>
              </a:rPr>
              <a:t>publicInput</a:t>
            </a:r>
            <a:r>
              <a:rPr lang="en-US" altLang="zh-CN" sz="1000"/>
              <a:t>”: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/>
              <a:t>, // </a:t>
            </a:r>
            <a:r>
              <a:rPr lang="zh-CN" altLang="en-US" sz="1000" i="1"/>
              <a:t>电路</a:t>
            </a:r>
            <a:r>
              <a:rPr lang="en-US" altLang="zh-CN" sz="1000" i="1"/>
              <a:t>method</a:t>
            </a:r>
            <a:r>
              <a:rPr lang="zh-CN" altLang="en-US" sz="1000" i="1"/>
              <a:t>的公开入参</a:t>
            </a:r>
            <a:r>
              <a:rPr lang="en-US" altLang="zh-CN" sz="1000" i="1"/>
              <a:t>, </a:t>
            </a:r>
            <a:r>
              <a:rPr lang="zh-CN" altLang="en-US" sz="1000" i="1"/>
              <a:t>可选</a:t>
            </a:r>
            <a:r>
              <a:rPr lang="en-US" altLang="zh-CN" sz="1000" i="1"/>
              <a:t>, only one</a:t>
            </a:r>
            <a:endParaRPr lang="en-US" altLang="zh-CN" sz="1000" i="1"/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</a:t>
            </a:r>
            <a:r>
              <a:rPr lang="en-US" altLang="zh-CN" sz="1000">
                <a:sym typeface="+mn-ea"/>
              </a:rPr>
              <a:t>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>
                <a:sym typeface="+mn-ea"/>
              </a:rPr>
              <a:t>, // </a:t>
            </a:r>
            <a:r>
              <a:rPr lang="zh-CN" altLang="en-US" sz="1000" i="1">
                <a:sym typeface="+mn-ea"/>
              </a:rPr>
              <a:t>电路</a:t>
            </a:r>
            <a:r>
              <a:rPr lang="en-US" altLang="zh-CN" sz="1000" i="1">
                <a:sym typeface="+mn-ea"/>
              </a:rPr>
              <a:t>method</a:t>
            </a:r>
            <a:r>
              <a:rPr lang="zh-CN" altLang="en-US" sz="1000" i="1">
                <a:sym typeface="+mn-ea"/>
              </a:rPr>
              <a:t>的返回值</a:t>
            </a:r>
            <a:r>
              <a:rPr lang="en-US" altLang="zh-CN" sz="1000" i="1">
                <a:sym typeface="+mn-ea"/>
              </a:rPr>
              <a:t>, </a:t>
            </a:r>
            <a:r>
              <a:rPr lang="zh-CN" altLang="en-US" sz="1000" i="1">
                <a:sym typeface="+mn-ea"/>
              </a:rPr>
              <a:t>可选</a:t>
            </a:r>
            <a:r>
              <a:rPr lang="en-US" altLang="zh-CN" sz="1000" i="1">
                <a:sym typeface="+mn-ea"/>
              </a:rPr>
              <a:t>, only one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methods</a:t>
            </a:r>
            <a:r>
              <a:rPr lang="en-US" altLang="zh-CN" sz="1000">
                <a:sym typeface="+mn-ea"/>
              </a:rPr>
              <a:t>”: {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customeMethodName0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</a:t>
            </a:r>
            <a:r>
              <a:rPr lang="en-US" altLang="zh-CN" sz="1000">
                <a:sym typeface="+mn-ea"/>
              </a:rPr>
              <a:t>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</a:t>
            </a:r>
            <a:r>
              <a:rPr lang="en-US" altLang="zh-CN" sz="1000">
                <a:sym typeface="+mn-ea"/>
              </a:rPr>
              <a:t>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},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customeMethodName1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/>
              <a:t>}</a:t>
            </a:r>
            <a:endParaRPr lang="en-US" altLang="zh-CN" sz="1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Proof 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对象的结构：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3980" y="1634490"/>
            <a:ext cx="6438900" cy="2337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/>
              <a:t>{</a:t>
            </a:r>
            <a:br>
              <a:rPr lang="en-US" altLang="zh-CN"/>
            </a:br>
            <a:r>
              <a:rPr lang="en-US" altLang="zh-CN"/>
              <a:t>    “</a:t>
            </a:r>
            <a:r>
              <a:rPr lang="en-US" altLang="zh-CN" i="1">
                <a:sym typeface="+mn-ea"/>
              </a:rPr>
              <a:t>publicInput</a:t>
            </a:r>
            <a:r>
              <a:rPr lang="en-US" altLang="zh-CN"/>
              <a:t>”: </a:t>
            </a:r>
            <a:r>
              <a:rPr lang="en-US" altLang="zh-CN" b="1"/>
              <a:t>Feild[]</a:t>
            </a:r>
            <a:r>
              <a:rPr lang="en-US" altLang="zh-CN"/>
              <a:t>, // </a:t>
            </a:r>
            <a:r>
              <a:rPr lang="zh-CN" altLang="en-US" i="1"/>
              <a:t>电路</a:t>
            </a:r>
            <a:r>
              <a:rPr lang="en-US" altLang="zh-CN" i="1"/>
              <a:t>method</a:t>
            </a:r>
            <a:r>
              <a:rPr lang="zh-CN" altLang="en-US" i="1"/>
              <a:t>的公开入参</a:t>
            </a:r>
            <a:endParaRPr lang="en-US" altLang="zh-CN" i="1"/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publicOutput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Field[]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的返回值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maxProofsVerified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Integer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中验证的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的个数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proof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binary type,</a:t>
            </a:r>
            <a:r>
              <a:rPr lang="en-US" altLang="zh-CN">
                <a:sym typeface="+mn-ea"/>
              </a:rPr>
              <a:t> // 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本身，二进制形式</a:t>
            </a:r>
            <a:br>
              <a:rPr lang="en-US" altLang="zh-CN" i="1"/>
            </a:br>
            <a:r>
              <a:rPr lang="en-US" altLang="zh-CN"/>
              <a:t>}</a:t>
            </a:r>
            <a:endParaRPr lang="en-US" altLang="zh-CN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1660" y="1066800"/>
            <a:ext cx="3886200" cy="3009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4120" y="1352550"/>
            <a:ext cx="3357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o1js lets you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define, create, verify zk-Snark with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Infinite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2" action="ppaction://hlinkfile"/>
              </a:rPr>
              <a:t>Recursion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1365" y="3853815"/>
            <a:ext cx="37064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/>
              <a:t>Proof </a:t>
            </a:r>
            <a:r>
              <a:rPr lang="en-US" altLang="zh-CN" sz="1200"/>
              <a:t>of </a:t>
            </a:r>
            <a:r>
              <a:rPr lang="en-US" altLang="zh-CN" sz="1200" b="1"/>
              <a:t>Proof </a:t>
            </a:r>
            <a:r>
              <a:rPr lang="en-US" altLang="zh-CN" sz="1200">
                <a:sym typeface="+mn-ea"/>
              </a:rPr>
              <a:t>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</a:t>
            </a:r>
            <a:endParaRPr lang="en-US" altLang="zh-CN" sz="1200" b="1"/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725" y="1139825"/>
            <a:ext cx="30035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通过递归零知识证明实现数字累加：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indent="457200"/>
            <a:r>
              <a:rPr lang="zh-CN" altLang="en-US" sz="12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证明计算结果是从0开始逐1累加的</a:t>
            </a:r>
            <a:endParaRPr lang="zh-CN" altLang="en-US" sz="12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0" y="1031875"/>
            <a:ext cx="4747895" cy="36531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0430" y="1885950"/>
            <a:ext cx="185166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0=0, -&gt; proof</a:t>
            </a:r>
            <a:endParaRPr lang="en-US" altLang="zh-CN"/>
          </a:p>
          <a:p>
            <a:r>
              <a:rPr lang="en-US" altLang="zh-CN"/>
              <a:t>0+1=1,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1+1=2,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2+1=3,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  <a:p>
            <a:r>
              <a:rPr lang="en-US" altLang="zh-CN"/>
              <a:t>9+1=10,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基础讲解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7775" y="1771650"/>
            <a:ext cx="5292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思考</a:t>
            </a:r>
            <a:r>
              <a:rPr lang="en-US" altLang="zh-CN" b="1"/>
              <a:t>...</a:t>
            </a:r>
            <a:endParaRPr lang="en-US" altLang="zh-CN" b="1"/>
          </a:p>
        </p:txBody>
      </p:sp>
      <p:sp>
        <p:nvSpPr>
          <p:cNvPr id="4" name="文本框 3"/>
          <p:cNvSpPr txBox="1"/>
          <p:nvPr/>
        </p:nvSpPr>
        <p:spPr>
          <a:xfrm>
            <a:off x="1709420" y="2265045"/>
            <a:ext cx="48310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假设持有</a:t>
            </a:r>
            <a:r>
              <a:rPr lang="en-US" altLang="zh-CN"/>
              <a:t>verificationKey</a:t>
            </a:r>
            <a:r>
              <a:rPr lang="zh-CN" altLang="en-US"/>
              <a:t>的是一个区块链网络的合约账户</a:t>
            </a:r>
            <a:r>
              <a:rPr lang="zh-CN" altLang="en-US"/>
              <a:t>呢？</a:t>
            </a:r>
            <a:endParaRPr lang="zh-CN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602615"/>
            <a:ext cx="7969250" cy="378142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220" y="1151890"/>
            <a:ext cx="7302500" cy="688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zh-CN" altLang="en-US" sz="1800" b="1">
                <a:latin typeface="微软雅黑 Light" panose="020B0502040204020203" charset="-122"/>
                <a:ea typeface="微软雅黑 Light" panose="020B0502040204020203" charset="-122"/>
              </a:rPr>
              <a:t>对比：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Solidity-like contracts: 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on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 execution model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8050" y="2282190"/>
            <a:ext cx="26727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{</a:t>
            </a:r>
            <a:endParaRPr lang="en-US" altLang="zh-CN" sz="1200"/>
          </a:p>
          <a:p>
            <a:pPr indent="457200"/>
            <a:r>
              <a:rPr lang="en-US" altLang="zh-CN" sz="1200"/>
              <a:t>if( </a:t>
            </a:r>
            <a:r>
              <a:rPr lang="en-US" altLang="zh-CN" sz="1200" i="1">
                <a:latin typeface="仿宋" panose="02010609060101010101" charset="-122"/>
                <a:ea typeface="仿宋" panose="02010609060101010101" charset="-122"/>
              </a:rPr>
              <a:t>meet conditions/rules </a:t>
            </a:r>
            <a:r>
              <a:rPr lang="en-US" altLang="zh-CN" sz="1200"/>
              <a:t>) {</a:t>
            </a:r>
            <a:endParaRPr lang="en-US" altLang="zh-CN" sz="1200"/>
          </a:p>
          <a:p>
            <a:pPr marL="457200" lvl="1" indent="457200"/>
            <a:r>
              <a:rPr lang="en-US" altLang="zh-CN" sz="1200">
                <a:latin typeface="华文仿宋" panose="02010600040101010101" charset="-122"/>
                <a:ea typeface="华文仿宋" panose="02010600040101010101" charset="-122"/>
              </a:rPr>
              <a:t>update onchain states</a:t>
            </a:r>
            <a:endParaRPr lang="en-US" altLang="zh-CN" sz="1200"/>
          </a:p>
          <a:p>
            <a:pPr indent="457200"/>
            <a:r>
              <a:rPr lang="en-US" altLang="zh-CN" sz="1200"/>
              <a:t>} else {</a:t>
            </a:r>
            <a:endParaRPr lang="en-US" altLang="zh-CN" sz="1200"/>
          </a:p>
          <a:p>
            <a:pPr marL="457200" lvl="2" indent="457200"/>
            <a:r>
              <a:rPr lang="en-US" altLang="zh-CN" sz="1200">
                <a:latin typeface="华文仿宋" panose="02010600040101010101" charset="-122"/>
                <a:ea typeface="华文仿宋" panose="02010600040101010101" charset="-122"/>
                <a:sym typeface="+mn-ea"/>
              </a:rPr>
              <a:t>update onchain states</a:t>
            </a:r>
            <a:endParaRPr lang="en-US" altLang="zh-CN" sz="1200"/>
          </a:p>
          <a:p>
            <a:pPr indent="457200"/>
            <a:r>
              <a:rPr lang="en-US" altLang="zh-CN" sz="1200"/>
              <a:t>}</a:t>
            </a:r>
            <a:endParaRPr lang="en-US" altLang="zh-CN" sz="1200"/>
          </a:p>
          <a:p>
            <a:pPr algn="l">
              <a:buSzTx/>
            </a:pPr>
            <a:r>
              <a:rPr lang="en-US" altLang="zh-CN" sz="1200"/>
              <a:t>}</a:t>
            </a:r>
            <a:endParaRPr lang="en-US" altLang="zh-CN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6520" y="1889760"/>
            <a:ext cx="4872990" cy="2484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Core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committed to improving Mina Protocol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RFC -&gt; RFP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2" action="ppaction://hlinkfile"/>
              </a:rPr>
              <a:t>https://github.com/MinaFoundation/Core-Grants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Infra mainly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token standards,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zkOracles,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Data Availability layers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...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810" y="1186815"/>
            <a:ext cx="7612380" cy="298958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770" y="1078865"/>
            <a:ext cx="723646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015" y="1257935"/>
            <a:ext cx="546100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zkApp contracts 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offchain execution model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3570" y="1677670"/>
            <a:ext cx="6020435" cy="269621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960" y="1202690"/>
            <a:ext cx="8198485" cy="3333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latin typeface="微软雅黑 Light" panose="020B0502040204020203" charset="-122"/>
                <a:ea typeface="微软雅黑 Light" panose="020B0502040204020203" charset="-122"/>
              </a:rPr>
              <a:t>Advantages: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Written in Ts,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Run in Browser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Programmable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Privacy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 u="sng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Offchain Exec &amp; Onchain Verification</a:t>
            </a:r>
            <a:r>
              <a:rPr lang="en-US" altLang="zh-CN" sz="180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-&gt; </a:t>
            </a: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No gas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 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No Trusted Setup</a:t>
            </a:r>
            <a:endParaRPr lang="en-US" altLang="zh-CN" sz="1800">
              <a:solidFill>
                <a:srgbClr val="FF681A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Composability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and zkRollup-style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4572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scaling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through recursion.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Interoperability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through Mina'ssuccinct blockchain.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800">
              <a:solidFill>
                <a:srgbClr val="FF681A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715" y="1110615"/>
            <a:ext cx="3509010" cy="3528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Mina</a:t>
            </a:r>
            <a:r>
              <a:rPr lang="zh-CN" altLang="en-US" sz="1800" b="1">
                <a:latin typeface="微软雅黑 Light" panose="020B0502040204020203" charset="-122"/>
                <a:ea typeface="微软雅黑 Light" panose="020B0502040204020203" charset="-122"/>
              </a:rPr>
              <a:t>账户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(创建新账户需要花费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1MINA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）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常规账户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balance,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nonce,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zkApp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账户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8Fields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states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-&gt;  </a:t>
            </a:r>
            <a:r>
              <a:rPr lang="en-US" altLang="zh-CN" sz="1200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，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其他的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account states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-&gt;  </a:t>
            </a:r>
            <a:r>
              <a:rPr lang="en-US" altLang="zh-CN" sz="12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rw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balance,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nonce,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isNew,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actionState,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provedState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verificationKey,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delegate,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....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2235" y="2769870"/>
            <a:ext cx="1939290" cy="1932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26755" y="4559300"/>
            <a:ext cx="9182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2" action="ppaction://hlinkfile"/>
              </a:rPr>
              <a:t>zkApp account</a:t>
            </a:r>
            <a:r>
              <a:rPr lang="en-US" altLang="zh-CN" sz="800">
                <a:sym typeface="+mn-ea"/>
              </a:rPr>
              <a:t> </a:t>
            </a:r>
            <a:endParaRPr lang="en-US" altLang="zh-CN" sz="80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208280"/>
            <a:ext cx="2153285" cy="449453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007110" y="1294130"/>
          <a:ext cx="6845300" cy="236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301740" imgH="2225040" progId="Paint.Picture">
                  <p:embed/>
                </p:oleObj>
              </mc:Choice>
              <mc:Fallback>
                <p:oleObj name="" r:id="rId1" imgW="6301740" imgH="22250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07110" y="1294130"/>
                        <a:ext cx="6845300" cy="2366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24230" y="3771265"/>
            <a:ext cx="7404100" cy="59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Smart Contract 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 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Circuits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</a:t>
            </a:r>
            <a:r>
              <a:rPr lang="en-US" altLang="zh-CN" b="1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State0</a:t>
            </a:r>
            <a:r>
              <a:rPr lang="en-US" altLang="zh-CN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(public)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 </a:t>
            </a:r>
            <a:r>
              <a:rPr lang="en-US" altLang="zh-CN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private inputs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 </a:t>
            </a:r>
            <a:r>
              <a:rPr lang="en-US" altLang="zh-CN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Tx[proof ,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AccountUpdates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]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State1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1925" y="4529455"/>
            <a:ext cx="24072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ym typeface="+mn-ea"/>
              </a:rPr>
              <a:t>sample:</a:t>
            </a:r>
            <a:r>
              <a:rPr lang="zh-CN" altLang="en-US" sz="1000"/>
              <a:t>simple-zkapp.ts</a:t>
            </a:r>
            <a:r>
              <a:rPr lang="en-US" altLang="zh-CN" sz="1000"/>
              <a:t>-update-payout     </a:t>
            </a:r>
            <a:endParaRPr lang="en-US" altLang="zh-CN" sz="1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15565" y="2062480"/>
            <a:ext cx="39128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Class YourContract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extends SmartContract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735455"/>
            <a:ext cx="5993130" cy="2389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@state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, you could define </a:t>
            </a:r>
            <a:r>
              <a:rPr lang="en-US" altLang="zh-CN" b="1" u="sng">
                <a:latin typeface="微软雅黑 Light" panose="020B0502040204020203" charset="-122"/>
                <a:ea typeface="微软雅黑 Light" panose="020B0502040204020203" charset="-122"/>
              </a:rPr>
              <a:t>8-Fields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onchain states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Class YourContract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extends SmartContract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x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y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@state(PublicKey) x = State&lt;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PublicKey&gt;(); // 2 Fields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@state(CustomStruct) st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= State&lt;PublicKey&gt;(); // * Fields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183005"/>
            <a:ext cx="5021580" cy="328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@method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, you could define a contract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event: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Class YourContract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extends SmartContract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  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x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endParaRPr lang="en-US" altLang="zh-CN" b="1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@method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.returns(TypeZ)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async update(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x: TypeX, y: TypeY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{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constraints...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.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return 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}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480820"/>
            <a:ext cx="4015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Within a @Method, you could access: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Smart Contract States (8 Fields)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Account States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Network States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3615" y="3072130"/>
            <a:ext cx="2605405" cy="13169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5060" y="4477385"/>
            <a:ext cx="4917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以上链上状态被引用到就会成为电路的</a:t>
            </a:r>
            <a:r>
              <a:rPr lang="en-US" altLang="zh-CN" b="1"/>
              <a:t>publicInputs</a:t>
            </a:r>
            <a:r>
              <a:rPr lang="zh-CN" altLang="en-US" b="1">
                <a:ea typeface="宋体" panose="02010600030101010101" pitchFamily="2" charset="-122"/>
              </a:rPr>
              <a:t>。</a:t>
            </a:r>
            <a:endParaRPr lang="zh-CN" altLang="en-US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2"/>
          <a:srcRect l="18161" t="13721" r="19059" b="16552"/>
          <a:stretch>
            <a:fillRect/>
          </a:stretch>
        </p:blipFill>
        <p:spPr>
          <a:xfrm>
            <a:off x="800600" y="-96625"/>
            <a:ext cx="7273402" cy="53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2296125" y="2102700"/>
            <a:ext cx="4537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US" sz="30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What will you build?</a:t>
            </a:r>
            <a:endParaRPr sz="30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合约部署时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的初始化：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5895" y="1784985"/>
            <a:ext cx="4572000" cy="866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Smart Contract States (8 Fields)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Account States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Permissions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0365" y="52070"/>
            <a:ext cx="2245360" cy="468693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Permissions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2815" y="1671320"/>
            <a:ext cx="2113915" cy="273939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Precondition(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前置条件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3225" y="1798955"/>
            <a:ext cx="6228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@method</a:t>
            </a:r>
            <a:r>
              <a:rPr lang="zh-CN" altLang="en-US"/>
              <a:t>中引用到的链上状态，除了用于构造纯电路的约束外，还用于</a:t>
            </a:r>
            <a:r>
              <a:rPr lang="en-US" altLang="zh-CN"/>
              <a:t>tx</a:t>
            </a:r>
            <a:r>
              <a:rPr lang="zh-CN" altLang="en-US"/>
              <a:t>的时效性</a:t>
            </a:r>
            <a:r>
              <a:rPr lang="zh-CN" altLang="en-US"/>
              <a:t>检查。</a:t>
            </a:r>
            <a:endParaRPr lang="en-US" altLang="zh-CN">
              <a:ea typeface="宋体" panose="02010600030101010101" pitchFamily="2" charset="-122"/>
            </a:endParaRP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节点校验</a:t>
            </a:r>
            <a:r>
              <a:rPr lang="en-US" altLang="zh-CN">
                <a:ea typeface="宋体" panose="02010600030101010101" pitchFamily="2" charset="-122"/>
              </a:rPr>
              <a:t>tx</a:t>
            </a:r>
            <a:r>
              <a:rPr lang="zh-CN" altLang="en-US">
                <a:ea typeface="宋体" panose="02010600030101010101" pitchFamily="2" charset="-122"/>
              </a:rPr>
              <a:t>时，会先检查是否满足所有的</a:t>
            </a:r>
            <a:r>
              <a:rPr lang="en-US" altLang="zh-CN">
                <a:ea typeface="宋体" panose="02010600030101010101" pitchFamily="2" charset="-122"/>
              </a:rPr>
              <a:t>preconditions, </a:t>
            </a:r>
            <a:r>
              <a:rPr lang="zh-CN" altLang="en-US">
                <a:ea typeface="宋体" panose="02010600030101010101" pitchFamily="2" charset="-122"/>
              </a:rPr>
              <a:t>然后再</a:t>
            </a:r>
            <a:r>
              <a:rPr lang="en-US" altLang="zh-CN">
                <a:ea typeface="宋体" panose="02010600030101010101" pitchFamily="2" charset="-122"/>
              </a:rPr>
              <a:t>verify(proof).  </a:t>
            </a:r>
            <a:r>
              <a:rPr lang="zh-CN" altLang="en-US">
                <a:ea typeface="宋体" panose="02010600030101010101" pitchFamily="2" charset="-122"/>
              </a:rPr>
              <a:t>两者都通过，则</a:t>
            </a:r>
            <a:r>
              <a:rPr lang="en-US" altLang="zh-CN">
                <a:ea typeface="宋体" panose="02010600030101010101" pitchFamily="2" charset="-122"/>
              </a:rPr>
              <a:t>tx</a:t>
            </a:r>
            <a:r>
              <a:rPr lang="zh-CN" altLang="en-US">
                <a:ea typeface="宋体" panose="02010600030101010101" pitchFamily="2" charset="-122"/>
              </a:rPr>
              <a:t>是有效</a:t>
            </a:r>
            <a:r>
              <a:rPr lang="zh-CN" altLang="en-US">
                <a:ea typeface="宋体" panose="02010600030101010101" pitchFamily="2" charset="-122"/>
              </a:rPr>
              <a:t>的！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0215" y="1151890"/>
            <a:ext cx="335724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Composing contracts: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2135" y="1681480"/>
            <a:ext cx="5459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9775" y="1297940"/>
            <a:ext cx="79273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开发</a:t>
            </a:r>
            <a:r>
              <a:rPr lang="en-US" altLang="zh-CN" sz="1600"/>
              <a:t> -&gt;</a:t>
            </a:r>
            <a:r>
              <a:rPr lang="en-US" altLang="zh-CN" sz="1600" b="1"/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单元测试</a:t>
            </a:r>
            <a:r>
              <a:rPr lang="en-US" altLang="zh-CN" sz="1600" b="1"/>
              <a:t> </a:t>
            </a:r>
            <a:r>
              <a:rPr lang="en-US" altLang="zh-CN" sz="1600"/>
              <a:t>-&gt; Lightnet</a:t>
            </a:r>
            <a:r>
              <a:rPr lang="zh-CN" altLang="en-US" sz="1600"/>
              <a:t>测试</a:t>
            </a:r>
            <a:r>
              <a:rPr lang="en-US" altLang="zh-CN" sz="1600"/>
              <a:t> -&gt; Devnet</a:t>
            </a:r>
            <a:r>
              <a:rPr lang="zh-CN" altLang="en-US" sz="1600"/>
              <a:t>公开测试</a:t>
            </a:r>
            <a:r>
              <a:rPr lang="en-US" altLang="zh-CN" sz="1600"/>
              <a:t> -&gt; </a:t>
            </a:r>
            <a:r>
              <a:rPr lang="zh-CN" altLang="en-US" sz="1600"/>
              <a:t>审计修复</a:t>
            </a:r>
            <a:r>
              <a:rPr lang="en-US" altLang="zh-CN" sz="1600"/>
              <a:t> -&gt; </a:t>
            </a:r>
            <a:r>
              <a:rPr lang="zh-CN" altLang="en-US" sz="1600"/>
              <a:t>部署到</a:t>
            </a:r>
            <a:r>
              <a:rPr lang="en-US" altLang="zh-CN" sz="1600"/>
              <a:t>Mainnet</a:t>
            </a:r>
            <a:endParaRPr lang="en-US" altLang="zh-CN" sz="1600"/>
          </a:p>
        </p:txBody>
      </p:sp>
      <p:sp>
        <p:nvSpPr>
          <p:cNvPr id="3" name="文本框 2"/>
          <p:cNvSpPr txBox="1"/>
          <p:nvPr/>
        </p:nvSpPr>
        <p:spPr>
          <a:xfrm>
            <a:off x="2745105" y="1936750"/>
            <a:ext cx="391668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install -g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project &lt;project-name&gt;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example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run test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 // Local-blockchain env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lightnet start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Lightnet env (docker)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config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deploy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Devnet or Mainnet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66332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LocalBlockchain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：本地模拟区块链环境，常用于单元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测试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095" y="1621155"/>
            <a:ext cx="5661025" cy="73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4110990"/>
            <a:ext cx="5661025" cy="560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5205" y="3804285"/>
            <a:ext cx="53009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内置了</a:t>
            </a:r>
            <a:r>
              <a:rPr lang="en-US" altLang="zh-CN"/>
              <a:t>10</a:t>
            </a:r>
            <a:r>
              <a:rPr lang="zh-CN" altLang="en-US"/>
              <a:t>个账户，且每个都已设置</a:t>
            </a:r>
            <a:r>
              <a:rPr lang="en-US" altLang="zh-CN"/>
              <a:t>3000MINA</a:t>
            </a:r>
            <a:r>
              <a:rPr lang="zh-CN" altLang="en-US"/>
              <a:t>余额：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80820" y="2364740"/>
            <a:ext cx="766318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通过配置</a:t>
            </a:r>
            <a:r>
              <a:rPr lang="en-US" altLang="zh-CN" sz="1200"/>
              <a:t>‘proofsEnabled’:true/false </a:t>
            </a:r>
            <a:r>
              <a:rPr lang="zh-CN" altLang="en-US" sz="1200"/>
              <a:t>来指定是否启动证明模式。</a:t>
            </a:r>
            <a:r>
              <a:rPr lang="zh-CN" altLang="en-US" sz="1200">
                <a:sym typeface="+mn-ea"/>
              </a:rPr>
              <a:t>开发阶段</a:t>
            </a:r>
            <a:r>
              <a:rPr lang="zh-CN" altLang="en-US" sz="1200"/>
              <a:t>为了提高测试效率可以先关闭</a:t>
            </a:r>
            <a:r>
              <a:rPr lang="zh-CN" altLang="en-US" sz="1200">
                <a:sym typeface="+mn-ea"/>
              </a:rPr>
              <a:t>证明模式。</a:t>
            </a:r>
            <a:endParaRPr lang="zh-CN" altLang="en-US" sz="12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95" y="2600325"/>
            <a:ext cx="3302635" cy="96456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合约交易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0100" y="1733550"/>
            <a:ext cx="5003800" cy="260096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来发起一笔合约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部署交易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7695" y="1703070"/>
            <a:ext cx="5642610" cy="230314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来发起一笔合约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方法触发交易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6570" y="1715135"/>
            <a:ext cx="5477510" cy="14014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AyYmE2MzE4ZDE2MmY2NjI4Njc2Y2E1OWYxNTRiMTAifQ==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18692</Words>
  <Application>WPS 演示</Application>
  <PresentationFormat/>
  <Paragraphs>1126</Paragraphs>
  <Slides>134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134</vt:i4>
      </vt:variant>
    </vt:vector>
  </HeadingPairs>
  <TitlesOfParts>
    <vt:vector size="161" baseType="lpstr">
      <vt:lpstr>Arial</vt:lpstr>
      <vt:lpstr>宋体</vt:lpstr>
      <vt:lpstr>Wingdings</vt:lpstr>
      <vt:lpstr>Arial</vt:lpstr>
      <vt:lpstr>Poppins</vt:lpstr>
      <vt:lpstr>Segoe Print</vt:lpstr>
      <vt:lpstr>Poppins Medium</vt:lpstr>
      <vt:lpstr>Poppins Black</vt:lpstr>
      <vt:lpstr>IBM Plex Mono</vt:lpstr>
      <vt:lpstr>IBM Plex Sans</vt:lpstr>
      <vt:lpstr>微软雅黑 Light</vt:lpstr>
      <vt:lpstr>Times New Roman</vt:lpstr>
      <vt:lpstr>微软雅黑</vt:lpstr>
      <vt:lpstr>Arial Unicode MS</vt:lpstr>
      <vt:lpstr>幼圆</vt:lpstr>
      <vt:lpstr>华文仿宋</vt:lpstr>
      <vt:lpstr>华文细黑</vt:lpstr>
      <vt:lpstr>Wingdings</vt:lpstr>
      <vt:lpstr>仿宋</vt:lpstr>
      <vt:lpstr>BatangChe</vt:lpstr>
      <vt:lpstr>Simple Light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寒星</cp:lastModifiedBy>
  <cp:revision>1509</cp:revision>
  <dcterms:created xsi:type="dcterms:W3CDTF">2024-08-14T03:25:00Z</dcterms:created>
  <dcterms:modified xsi:type="dcterms:W3CDTF">2024-12-05T20:57:53Z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6AE42992F95E46A69282A5EDEEA59172_12</vt:lpwstr>
  </property>
  <property fmtid="{D5CDD505-2E9C-101B-9397-08002B2CF9AE}" pid="3" name="KSOProductBuildVer">
    <vt:lpwstr>2052-12.1.0.19302</vt:lpwstr>
  </property>
</Properties>
</file>